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71" r:id="rId5"/>
    <p:sldId id="259" r:id="rId6"/>
    <p:sldId id="260" r:id="rId7"/>
    <p:sldId id="263" r:id="rId8"/>
    <p:sldId id="261" r:id="rId9"/>
    <p:sldId id="265" r:id="rId10"/>
    <p:sldId id="264" r:id="rId11"/>
    <p:sldId id="266" r:id="rId12"/>
    <p:sldId id="267" r:id="rId13"/>
    <p:sldId id="270" r:id="rId14"/>
    <p:sldId id="268" r:id="rId15"/>
    <p:sldId id="269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62" r:id="rId24"/>
    <p:sldId id="279" r:id="rId25"/>
    <p:sldId id="280" r:id="rId26"/>
    <p:sldId id="281" r:id="rId27"/>
    <p:sldId id="287" r:id="rId28"/>
    <p:sldId id="282" r:id="rId29"/>
    <p:sldId id="283" r:id="rId30"/>
    <p:sldId id="284" r:id="rId31"/>
    <p:sldId id="289" r:id="rId32"/>
    <p:sldId id="288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6" d="100"/>
          <a:sy n="76" d="100"/>
        </p:scale>
        <p:origin x="49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10.avi>
</file>

<file path=ppt/media/media11.avi>
</file>

<file path=ppt/media/media12.avi>
</file>

<file path=ppt/media/media13.avi>
</file>

<file path=ppt/media/media2.avi>
</file>

<file path=ppt/media/media3.avi>
</file>

<file path=ppt/media/media4.avi>
</file>

<file path=ppt/media/media5.avi>
</file>

<file path=ppt/media/media6.avi>
</file>

<file path=ppt/media/media7.avi>
</file>

<file path=ppt/media/media8.avi>
</file>

<file path=ppt/media/media9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avi"/><Relationship Id="rId1" Type="http://schemas.microsoft.com/office/2007/relationships/media" Target="../media/media5.avi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avi"/><Relationship Id="rId1" Type="http://schemas.microsoft.com/office/2007/relationships/media" Target="../media/media6.avi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avi"/><Relationship Id="rId1" Type="http://schemas.microsoft.com/office/2007/relationships/media" Target="../media/media7.avi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avi"/><Relationship Id="rId1" Type="http://schemas.microsoft.com/office/2007/relationships/media" Target="../media/media8.avi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avi"/><Relationship Id="rId1" Type="http://schemas.microsoft.com/office/2007/relationships/media" Target="../media/media9.avi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avi"/><Relationship Id="rId1" Type="http://schemas.microsoft.com/office/2007/relationships/media" Target="../media/media10.avi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avi"/><Relationship Id="rId1" Type="http://schemas.microsoft.com/office/2007/relationships/media" Target="../media/media11.avi"/><Relationship Id="rId4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2.avi"/><Relationship Id="rId1" Type="http://schemas.microsoft.com/office/2007/relationships/media" Target="../media/media12.avi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3.avi"/><Relationship Id="rId1" Type="http://schemas.microsoft.com/office/2007/relationships/media" Target="../media/media13.avi"/><Relationship Id="rId4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2" y="3366370"/>
            <a:ext cx="8915399" cy="2262781"/>
          </a:xfrm>
        </p:spPr>
        <p:txBody>
          <a:bodyPr/>
          <a:lstStyle/>
          <a:p>
            <a:r>
              <a:rPr lang="en-US" dirty="0" err="1" smtClean="0"/>
              <a:t>Sistem</a:t>
            </a:r>
            <a:r>
              <a:rPr lang="en-US" dirty="0" smtClean="0"/>
              <a:t> </a:t>
            </a:r>
            <a:r>
              <a:rPr lang="en-US" dirty="0" err="1" smtClean="0"/>
              <a:t>Informasi</a:t>
            </a:r>
            <a:r>
              <a:rPr lang="en-US" dirty="0" smtClean="0"/>
              <a:t> Improvement Planning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5629151"/>
            <a:ext cx="8915399" cy="274511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Ver. 1.0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5125" y="488515"/>
            <a:ext cx="2799486" cy="19791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130" y="744215"/>
            <a:ext cx="2384821" cy="1259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036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2254" y="576776"/>
            <a:ext cx="8911687" cy="1280890"/>
          </a:xfrm>
        </p:spPr>
        <p:txBody>
          <a:bodyPr/>
          <a:lstStyle/>
          <a:p>
            <a:r>
              <a:rPr lang="en-US" dirty="0" err="1" smtClean="0"/>
              <a:t>Mengelola</a:t>
            </a:r>
            <a:r>
              <a:rPr lang="en-US" dirty="0" smtClean="0"/>
              <a:t> Improvement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1725" y="1217221"/>
            <a:ext cx="11140806" cy="550515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767771" y="1871810"/>
            <a:ext cx="1828800" cy="626301"/>
          </a:xfrm>
          <a:prstGeom prst="rect">
            <a:avLst/>
          </a:prstGeom>
          <a:solidFill>
            <a:srgbClr val="0070C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Button Print PDF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966366" y="4390039"/>
            <a:ext cx="1828800" cy="626301"/>
          </a:xfrm>
          <a:prstGeom prst="rect">
            <a:avLst/>
          </a:prstGeom>
          <a:solidFill>
            <a:srgbClr val="0070C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Button Edit</a:t>
            </a:r>
          </a:p>
        </p:txBody>
      </p:sp>
      <p:sp>
        <p:nvSpPr>
          <p:cNvPr id="9" name="Rectangle 8"/>
          <p:cNvSpPr/>
          <p:nvPr/>
        </p:nvSpPr>
        <p:spPr>
          <a:xfrm>
            <a:off x="7939369" y="5169004"/>
            <a:ext cx="1828800" cy="626301"/>
          </a:xfrm>
          <a:prstGeom prst="rect">
            <a:avLst/>
          </a:prstGeom>
          <a:solidFill>
            <a:srgbClr val="0070C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Button Delete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10383628" y="2184960"/>
            <a:ext cx="701906" cy="18462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9682171" y="4226158"/>
            <a:ext cx="789054" cy="58068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9756709" y="4355961"/>
            <a:ext cx="1153012" cy="901754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7927909" y="5885765"/>
            <a:ext cx="1828800" cy="626301"/>
          </a:xfrm>
          <a:prstGeom prst="rect">
            <a:avLst/>
          </a:prstGeom>
          <a:solidFill>
            <a:srgbClr val="0070C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Button ADD Improvement</a:t>
            </a:r>
          </a:p>
        </p:txBody>
      </p:sp>
      <p:cxnSp>
        <p:nvCxnSpPr>
          <p:cNvPr id="18" name="Straight Connector 17"/>
          <p:cNvCxnSpPr>
            <a:stCxn id="16" idx="3"/>
          </p:cNvCxnSpPr>
          <p:nvPr/>
        </p:nvCxnSpPr>
        <p:spPr>
          <a:xfrm flipV="1">
            <a:off x="9756709" y="5180222"/>
            <a:ext cx="1429033" cy="1018694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2773397" y="3457184"/>
            <a:ext cx="5160723" cy="185866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532347" y="5561465"/>
            <a:ext cx="1828800" cy="626301"/>
          </a:xfrm>
          <a:prstGeom prst="rect">
            <a:avLst/>
          </a:prstGeom>
          <a:solidFill>
            <a:srgbClr val="0070C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Konten</a:t>
            </a:r>
            <a:r>
              <a:rPr lang="en-US" dirty="0" smtClean="0"/>
              <a:t> Improvement</a:t>
            </a:r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 flipV="1">
            <a:off x="3206662" y="5180222"/>
            <a:ext cx="1114817" cy="50934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0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392471" y="0"/>
            <a:ext cx="2317315" cy="3507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 smtClean="0"/>
              <a:t>Mengelola</a:t>
            </a:r>
            <a:r>
              <a:rPr lang="en-US" sz="1200" b="1" dirty="0" smtClean="0"/>
              <a:t> Improvement</a:t>
            </a:r>
            <a:endParaRPr lang="en-US" sz="1200" b="1" dirty="0"/>
          </a:p>
        </p:txBody>
      </p:sp>
      <p:sp>
        <p:nvSpPr>
          <p:cNvPr id="28" name="Rectangle 27"/>
          <p:cNvSpPr/>
          <p:nvPr/>
        </p:nvSpPr>
        <p:spPr>
          <a:xfrm>
            <a:off x="4784942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</a:rPr>
              <a:t>Mengelola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</a:rPr>
              <a:t>Realisasi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7177413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Logout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58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6795" y="624110"/>
            <a:ext cx="9437817" cy="1280890"/>
          </a:xfrm>
        </p:spPr>
        <p:txBody>
          <a:bodyPr/>
          <a:lstStyle/>
          <a:p>
            <a:r>
              <a:rPr lang="en-US" dirty="0" err="1"/>
              <a:t>Mengelola</a:t>
            </a:r>
            <a:r>
              <a:rPr lang="en-US" dirty="0"/>
              <a:t> Improvement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Fungsi</a:t>
            </a:r>
            <a:r>
              <a:rPr lang="en-US" dirty="0" smtClean="0"/>
              <a:t> yang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dilakukan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menu </a:t>
            </a:r>
            <a:r>
              <a:rPr lang="en-US" dirty="0" err="1" smtClean="0"/>
              <a:t>rencana</a:t>
            </a:r>
            <a:r>
              <a:rPr lang="en-US" dirty="0" smtClean="0"/>
              <a:t> improvement</a:t>
            </a:r>
          </a:p>
          <a:p>
            <a:pPr>
              <a:buAutoNum type="arabicPeriod"/>
            </a:pPr>
            <a:r>
              <a:rPr lang="en-US" dirty="0" err="1" smtClean="0"/>
              <a:t>Melihat</a:t>
            </a:r>
            <a:r>
              <a:rPr lang="en-US" dirty="0" smtClean="0"/>
              <a:t> </a:t>
            </a:r>
            <a:r>
              <a:rPr lang="en-US" dirty="0" err="1" smtClean="0"/>
              <a:t>Rencana</a:t>
            </a:r>
            <a:r>
              <a:rPr lang="en-US" dirty="0" smtClean="0"/>
              <a:t> Improvement </a:t>
            </a:r>
            <a:endParaRPr lang="en-US" b="1" dirty="0" smtClean="0"/>
          </a:p>
          <a:p>
            <a:pPr>
              <a:buAutoNum type="arabicPeriod"/>
            </a:pPr>
            <a:r>
              <a:rPr lang="en-US" dirty="0" err="1" smtClean="0"/>
              <a:t>Menginput</a:t>
            </a:r>
            <a:r>
              <a:rPr lang="en-US" dirty="0" smtClean="0"/>
              <a:t> </a:t>
            </a:r>
            <a:r>
              <a:rPr lang="en-US" dirty="0" err="1" smtClean="0"/>
              <a:t>Rencana</a:t>
            </a:r>
            <a:r>
              <a:rPr lang="en-US" dirty="0" smtClean="0"/>
              <a:t> Improvement </a:t>
            </a:r>
            <a:r>
              <a:rPr lang="en-US" b="1" dirty="0" smtClean="0"/>
              <a:t>(ADD) </a:t>
            </a:r>
          </a:p>
          <a:p>
            <a:pPr>
              <a:buAutoNum type="arabicPeriod"/>
            </a:pPr>
            <a:r>
              <a:rPr lang="en-US" dirty="0" err="1" smtClean="0"/>
              <a:t>Mengedit</a:t>
            </a:r>
            <a:r>
              <a:rPr lang="en-US" dirty="0" smtClean="0"/>
              <a:t> </a:t>
            </a:r>
            <a:r>
              <a:rPr lang="en-US" dirty="0" err="1" smtClean="0"/>
              <a:t>Rencana</a:t>
            </a:r>
            <a:r>
              <a:rPr lang="en-US" dirty="0" smtClean="0"/>
              <a:t> Improvement </a:t>
            </a:r>
            <a:r>
              <a:rPr lang="en-US" b="1" dirty="0" smtClean="0"/>
              <a:t>(EDIT) </a:t>
            </a:r>
          </a:p>
          <a:p>
            <a:pPr>
              <a:buAutoNum type="arabicPeriod"/>
            </a:pPr>
            <a:r>
              <a:rPr lang="en-US" dirty="0" err="1" smtClean="0"/>
              <a:t>Menghapus</a:t>
            </a:r>
            <a:r>
              <a:rPr lang="en-US" dirty="0" smtClean="0"/>
              <a:t> </a:t>
            </a:r>
            <a:r>
              <a:rPr lang="en-US" dirty="0" err="1" smtClean="0"/>
              <a:t>Rencana</a:t>
            </a:r>
            <a:r>
              <a:rPr lang="en-US" dirty="0" smtClean="0"/>
              <a:t> Improvement </a:t>
            </a:r>
            <a:r>
              <a:rPr lang="en-US" b="1" dirty="0" smtClean="0"/>
              <a:t>(DELETE) </a:t>
            </a:r>
          </a:p>
          <a:p>
            <a:pPr marL="0" indent="0">
              <a:buNone/>
            </a:pPr>
            <a:endParaRPr lang="en-US" b="1" dirty="0" smtClean="0"/>
          </a:p>
          <a:p>
            <a:pPr>
              <a:buAutoNum type="arabicPeriod"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392471" y="0"/>
            <a:ext cx="2317315" cy="3507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 smtClean="0"/>
              <a:t>Mengelola</a:t>
            </a:r>
            <a:r>
              <a:rPr lang="en-US" sz="1200" b="1" dirty="0" smtClean="0"/>
              <a:t> Improvement</a:t>
            </a:r>
            <a:endParaRPr lang="en-US" sz="1200" b="1" dirty="0"/>
          </a:p>
        </p:txBody>
      </p:sp>
      <p:sp>
        <p:nvSpPr>
          <p:cNvPr id="6" name="Rectangle 5"/>
          <p:cNvSpPr/>
          <p:nvPr/>
        </p:nvSpPr>
        <p:spPr>
          <a:xfrm>
            <a:off x="4784942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</a:rPr>
              <a:t>Mengelola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</a:rPr>
              <a:t>Realisasi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177413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Logout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376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9984" y="350729"/>
            <a:ext cx="8911687" cy="1028178"/>
          </a:xfrm>
        </p:spPr>
        <p:txBody>
          <a:bodyPr/>
          <a:lstStyle/>
          <a:p>
            <a:r>
              <a:rPr lang="en-US" dirty="0" smtClean="0"/>
              <a:t>1. </a:t>
            </a:r>
            <a:r>
              <a:rPr lang="en-US" dirty="0" err="1" smtClean="0"/>
              <a:t>Melihat</a:t>
            </a:r>
            <a:r>
              <a:rPr lang="en-US" dirty="0" smtClean="0"/>
              <a:t> </a:t>
            </a:r>
            <a:r>
              <a:rPr lang="en-US" dirty="0" err="1"/>
              <a:t>Rencana</a:t>
            </a:r>
            <a:r>
              <a:rPr lang="en-US" dirty="0"/>
              <a:t> Improvement </a:t>
            </a:r>
          </a:p>
        </p:txBody>
      </p:sp>
      <p:pic>
        <p:nvPicPr>
          <p:cNvPr id="4" name="Melihat Rencana Improvemen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0071" y="988982"/>
            <a:ext cx="11028448" cy="5775073"/>
          </a:xfrm>
        </p:spPr>
      </p:pic>
      <p:sp>
        <p:nvSpPr>
          <p:cNvPr id="5" name="Rectangle 4"/>
          <p:cNvSpPr/>
          <p:nvPr/>
        </p:nvSpPr>
        <p:spPr>
          <a:xfrm>
            <a:off x="0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92471" y="0"/>
            <a:ext cx="2317315" cy="3507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 smtClean="0"/>
              <a:t>Mengelola</a:t>
            </a:r>
            <a:r>
              <a:rPr lang="en-US" sz="1200" b="1" dirty="0" smtClean="0"/>
              <a:t> Improvement</a:t>
            </a:r>
            <a:endParaRPr lang="en-US" sz="1200" b="1" dirty="0"/>
          </a:p>
        </p:txBody>
      </p:sp>
      <p:sp>
        <p:nvSpPr>
          <p:cNvPr id="7" name="Rectangle 6"/>
          <p:cNvSpPr/>
          <p:nvPr/>
        </p:nvSpPr>
        <p:spPr>
          <a:xfrm>
            <a:off x="4784942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</a:rPr>
              <a:t>Mengelola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</a:rPr>
              <a:t>Realisasi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177413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Logout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3832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1676" y="350729"/>
            <a:ext cx="8911687" cy="1280890"/>
          </a:xfrm>
        </p:spPr>
        <p:txBody>
          <a:bodyPr/>
          <a:lstStyle/>
          <a:p>
            <a:r>
              <a:rPr lang="en-US" dirty="0" smtClean="0"/>
              <a:t>2. </a:t>
            </a:r>
            <a:r>
              <a:rPr lang="en-US" dirty="0" err="1" smtClean="0"/>
              <a:t>Menginput</a:t>
            </a:r>
            <a:r>
              <a:rPr lang="en-US" dirty="0" smtClean="0"/>
              <a:t> </a:t>
            </a:r>
            <a:r>
              <a:rPr lang="en-US" dirty="0" err="1"/>
              <a:t>Rencana</a:t>
            </a:r>
            <a:r>
              <a:rPr lang="en-US" dirty="0"/>
              <a:t> Improvement</a:t>
            </a:r>
          </a:p>
        </p:txBody>
      </p:sp>
      <p:pic>
        <p:nvPicPr>
          <p:cNvPr id="4" name="Add Improvemen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9036" y="948607"/>
            <a:ext cx="10985948" cy="5752817"/>
          </a:xfrm>
        </p:spPr>
      </p:pic>
      <p:sp>
        <p:nvSpPr>
          <p:cNvPr id="5" name="Rectangle 4"/>
          <p:cNvSpPr/>
          <p:nvPr/>
        </p:nvSpPr>
        <p:spPr>
          <a:xfrm>
            <a:off x="0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92471" y="0"/>
            <a:ext cx="2317315" cy="3507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 smtClean="0"/>
              <a:t>Mengelola</a:t>
            </a:r>
            <a:r>
              <a:rPr lang="en-US" sz="1200" b="1" dirty="0" smtClean="0"/>
              <a:t> Improvement</a:t>
            </a:r>
            <a:endParaRPr lang="en-US" sz="1200" b="1" dirty="0"/>
          </a:p>
        </p:txBody>
      </p:sp>
      <p:sp>
        <p:nvSpPr>
          <p:cNvPr id="7" name="Rectangle 6"/>
          <p:cNvSpPr/>
          <p:nvPr/>
        </p:nvSpPr>
        <p:spPr>
          <a:xfrm>
            <a:off x="4784942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</a:rPr>
              <a:t>Mengelola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</a:rPr>
              <a:t>Realisasi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177413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Logout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3683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6831" y="350729"/>
            <a:ext cx="8911687" cy="1280890"/>
          </a:xfrm>
        </p:spPr>
        <p:txBody>
          <a:bodyPr/>
          <a:lstStyle/>
          <a:p>
            <a:r>
              <a:rPr lang="en-US" dirty="0" smtClean="0"/>
              <a:t>3. </a:t>
            </a:r>
            <a:r>
              <a:rPr lang="en-US" dirty="0" err="1" smtClean="0"/>
              <a:t>Mengedit</a:t>
            </a:r>
            <a:r>
              <a:rPr lang="en-US" dirty="0" smtClean="0"/>
              <a:t> </a:t>
            </a:r>
            <a:r>
              <a:rPr lang="en-US" dirty="0" err="1"/>
              <a:t>Rencana</a:t>
            </a:r>
            <a:r>
              <a:rPr lang="en-US" dirty="0"/>
              <a:t> Improvement</a:t>
            </a:r>
          </a:p>
        </p:txBody>
      </p:sp>
      <p:pic>
        <p:nvPicPr>
          <p:cNvPr id="4" name="Edit Improvemen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8931" y="967607"/>
            <a:ext cx="10830062" cy="5671188"/>
          </a:xfrm>
        </p:spPr>
      </p:pic>
      <p:sp>
        <p:nvSpPr>
          <p:cNvPr id="5" name="Rectangle 4"/>
          <p:cNvSpPr/>
          <p:nvPr/>
        </p:nvSpPr>
        <p:spPr>
          <a:xfrm>
            <a:off x="0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92471" y="0"/>
            <a:ext cx="2317315" cy="3507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 smtClean="0"/>
              <a:t>Mengelola</a:t>
            </a:r>
            <a:r>
              <a:rPr lang="en-US" sz="1200" b="1" dirty="0" smtClean="0"/>
              <a:t> Improvement</a:t>
            </a:r>
            <a:endParaRPr lang="en-US" sz="1200" b="1" dirty="0"/>
          </a:p>
        </p:txBody>
      </p:sp>
      <p:sp>
        <p:nvSpPr>
          <p:cNvPr id="7" name="Rectangle 6"/>
          <p:cNvSpPr/>
          <p:nvPr/>
        </p:nvSpPr>
        <p:spPr>
          <a:xfrm>
            <a:off x="4784942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</a:rPr>
              <a:t>Mengelola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</a:rPr>
              <a:t>Realisasi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177413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Logout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40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53890" y="350729"/>
            <a:ext cx="8911687" cy="1280890"/>
          </a:xfrm>
        </p:spPr>
        <p:txBody>
          <a:bodyPr/>
          <a:lstStyle/>
          <a:p>
            <a:r>
              <a:rPr lang="en-US" dirty="0" smtClean="0"/>
              <a:t>4. </a:t>
            </a:r>
            <a:r>
              <a:rPr lang="en-US" dirty="0" err="1" smtClean="0"/>
              <a:t>Menghapus</a:t>
            </a:r>
            <a:r>
              <a:rPr lang="en-US" dirty="0" smtClean="0"/>
              <a:t> </a:t>
            </a:r>
            <a:r>
              <a:rPr lang="en-US" dirty="0" err="1"/>
              <a:t>Rencana</a:t>
            </a:r>
            <a:r>
              <a:rPr lang="en-US" dirty="0"/>
              <a:t> Improvement</a:t>
            </a:r>
          </a:p>
        </p:txBody>
      </p:sp>
      <p:pic>
        <p:nvPicPr>
          <p:cNvPr id="4" name="Delete Improvemen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6760" y="976344"/>
            <a:ext cx="10741614" cy="5624871"/>
          </a:xfrm>
        </p:spPr>
      </p:pic>
      <p:sp>
        <p:nvSpPr>
          <p:cNvPr id="5" name="Rectangle 4"/>
          <p:cNvSpPr/>
          <p:nvPr/>
        </p:nvSpPr>
        <p:spPr>
          <a:xfrm>
            <a:off x="0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92471" y="0"/>
            <a:ext cx="2317315" cy="3507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 smtClean="0"/>
              <a:t>Mengelola</a:t>
            </a:r>
            <a:r>
              <a:rPr lang="en-US" sz="1200" b="1" dirty="0" smtClean="0"/>
              <a:t> Improvement</a:t>
            </a:r>
            <a:endParaRPr lang="en-US" sz="1200" b="1" dirty="0"/>
          </a:p>
        </p:txBody>
      </p:sp>
      <p:sp>
        <p:nvSpPr>
          <p:cNvPr id="7" name="Rectangle 6"/>
          <p:cNvSpPr/>
          <p:nvPr/>
        </p:nvSpPr>
        <p:spPr>
          <a:xfrm>
            <a:off x="4784942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</a:rPr>
              <a:t>Mengelola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</a:rPr>
              <a:t>Realisasi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177413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Logout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793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775" y="1276234"/>
            <a:ext cx="11098452" cy="5492353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2354893" y="3394554"/>
            <a:ext cx="5448822" cy="2203518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6379" y="624110"/>
            <a:ext cx="9638234" cy="1280890"/>
          </a:xfrm>
        </p:spPr>
        <p:txBody>
          <a:bodyPr/>
          <a:lstStyle/>
          <a:p>
            <a:r>
              <a:rPr lang="en-US" dirty="0" err="1" smtClean="0"/>
              <a:t>Mengelola</a:t>
            </a:r>
            <a:r>
              <a:rPr lang="en-US" dirty="0" smtClean="0"/>
              <a:t> </a:t>
            </a:r>
            <a:r>
              <a:rPr lang="en-US" dirty="0" err="1" smtClean="0"/>
              <a:t>Realisasi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884009" y="1870914"/>
            <a:ext cx="1828800" cy="626301"/>
          </a:xfrm>
          <a:prstGeom prst="rect">
            <a:avLst/>
          </a:prstGeom>
          <a:solidFill>
            <a:srgbClr val="0070C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Button Print PDF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314753" y="5011949"/>
            <a:ext cx="1828800" cy="626301"/>
          </a:xfrm>
          <a:prstGeom prst="rect">
            <a:avLst/>
          </a:prstGeom>
          <a:solidFill>
            <a:srgbClr val="0070C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Button Edit </a:t>
            </a:r>
            <a:r>
              <a:rPr lang="en-US" dirty="0" err="1" smtClean="0"/>
              <a:t>Kendala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314753" y="5713603"/>
            <a:ext cx="1828800" cy="626301"/>
          </a:xfrm>
          <a:prstGeom prst="rect">
            <a:avLst/>
          </a:prstGeom>
          <a:solidFill>
            <a:srgbClr val="0070C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Button Add </a:t>
            </a:r>
            <a:r>
              <a:rPr lang="en-US" dirty="0" err="1" smtClean="0"/>
              <a:t>Kendala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8036021" y="2860830"/>
            <a:ext cx="1828800" cy="626301"/>
          </a:xfrm>
          <a:prstGeom prst="rect">
            <a:avLst/>
          </a:prstGeom>
          <a:solidFill>
            <a:srgbClr val="0070C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Button </a:t>
            </a:r>
            <a:r>
              <a:rPr lang="en-US" dirty="0" err="1" smtClean="0"/>
              <a:t>Lihat</a:t>
            </a:r>
            <a:r>
              <a:rPr lang="en-US" dirty="0" smtClean="0"/>
              <a:t> </a:t>
            </a:r>
            <a:r>
              <a:rPr lang="en-US" dirty="0" err="1" smtClean="0"/>
              <a:t>Kendala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9519781" y="3394553"/>
            <a:ext cx="345040" cy="102713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0584493" y="2304789"/>
            <a:ext cx="538619" cy="19242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8950421" y="4421688"/>
            <a:ext cx="1634072" cy="903411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8959262" y="4873393"/>
            <a:ext cx="1625231" cy="11533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9532894" y="5925483"/>
            <a:ext cx="1828800" cy="626301"/>
          </a:xfrm>
          <a:prstGeom prst="rect">
            <a:avLst/>
          </a:prstGeom>
          <a:solidFill>
            <a:srgbClr val="0070C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Button Delete </a:t>
            </a:r>
            <a:r>
              <a:rPr lang="en-US" dirty="0" err="1" smtClean="0"/>
              <a:t>Kendala</a:t>
            </a:r>
            <a:endParaRPr lang="en-US" dirty="0"/>
          </a:p>
        </p:txBody>
      </p:sp>
      <p:cxnSp>
        <p:nvCxnSpPr>
          <p:cNvPr id="21" name="Straight Connector 20"/>
          <p:cNvCxnSpPr/>
          <p:nvPr/>
        </p:nvCxnSpPr>
        <p:spPr>
          <a:xfrm flipH="1" flipV="1">
            <a:off x="11022904" y="4421688"/>
            <a:ext cx="237995" cy="160506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926185" y="5985711"/>
            <a:ext cx="2280477" cy="626301"/>
          </a:xfrm>
          <a:prstGeom prst="rect">
            <a:avLst/>
          </a:prstGeom>
          <a:solidFill>
            <a:srgbClr val="0070C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Realisasi</a:t>
            </a:r>
            <a:r>
              <a:rPr lang="en-US" dirty="0" smtClean="0"/>
              <a:t> Program Improvement</a:t>
            </a:r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 flipV="1">
            <a:off x="2824026" y="5605202"/>
            <a:ext cx="535438" cy="421551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0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392471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>
                <a:solidFill>
                  <a:schemeClr val="tx1"/>
                </a:solidFill>
              </a:rPr>
              <a:t>Mengelola</a:t>
            </a:r>
            <a:r>
              <a:rPr lang="en-US" sz="1200" dirty="0" smtClean="0">
                <a:solidFill>
                  <a:schemeClr val="tx1"/>
                </a:solidFill>
              </a:rPr>
              <a:t> Improvement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4784942" y="0"/>
            <a:ext cx="2317315" cy="35072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err="1" smtClean="0">
                <a:solidFill>
                  <a:schemeClr val="bg1"/>
                </a:solidFill>
              </a:rPr>
              <a:t>Mengelola</a:t>
            </a:r>
            <a:r>
              <a:rPr lang="en-US" sz="1600" b="1" dirty="0" smtClean="0">
                <a:solidFill>
                  <a:schemeClr val="bg1"/>
                </a:solidFill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</a:rPr>
              <a:t>Realisasi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7177413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Logout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3761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6795" y="624110"/>
            <a:ext cx="9437817" cy="1280890"/>
          </a:xfrm>
        </p:spPr>
        <p:txBody>
          <a:bodyPr/>
          <a:lstStyle/>
          <a:p>
            <a:r>
              <a:rPr lang="en-US" dirty="0" err="1" smtClean="0"/>
              <a:t>Mengelola</a:t>
            </a:r>
            <a:r>
              <a:rPr lang="en-US" dirty="0" smtClean="0"/>
              <a:t> </a:t>
            </a:r>
            <a:r>
              <a:rPr lang="en-US" dirty="0" err="1" smtClean="0"/>
              <a:t>Realisasi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Fungsi</a:t>
            </a:r>
            <a:r>
              <a:rPr lang="en-US" dirty="0" smtClean="0"/>
              <a:t> yang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dilakukan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menu </a:t>
            </a:r>
            <a:r>
              <a:rPr lang="en-US" dirty="0" err="1" smtClean="0"/>
              <a:t>kendala</a:t>
            </a:r>
            <a:r>
              <a:rPr lang="en-US" dirty="0" smtClean="0"/>
              <a:t> </a:t>
            </a:r>
            <a:r>
              <a:rPr lang="en-US" dirty="0" err="1" smtClean="0"/>
              <a:t>realisasi</a:t>
            </a:r>
            <a:endParaRPr lang="en-US" dirty="0" smtClean="0"/>
          </a:p>
          <a:p>
            <a:pPr>
              <a:buAutoNum type="arabicPeriod"/>
            </a:pPr>
            <a:r>
              <a:rPr lang="en-US" dirty="0" err="1" smtClean="0"/>
              <a:t>Menginput</a:t>
            </a:r>
            <a:r>
              <a:rPr lang="en-US" dirty="0" smtClean="0"/>
              <a:t> </a:t>
            </a:r>
            <a:r>
              <a:rPr lang="en-US" dirty="0" err="1" smtClean="0"/>
              <a:t>Kendala</a:t>
            </a:r>
            <a:r>
              <a:rPr lang="en-US" dirty="0" smtClean="0"/>
              <a:t> </a:t>
            </a:r>
            <a:r>
              <a:rPr lang="en-US" b="1" dirty="0" smtClean="0"/>
              <a:t>(INPUT)</a:t>
            </a:r>
          </a:p>
          <a:p>
            <a:pPr>
              <a:buAutoNum type="arabicPeriod"/>
            </a:pPr>
            <a:r>
              <a:rPr lang="en-US" dirty="0" err="1" smtClean="0"/>
              <a:t>Mengedit</a:t>
            </a:r>
            <a:r>
              <a:rPr lang="en-US" dirty="0" smtClean="0"/>
              <a:t> </a:t>
            </a:r>
            <a:r>
              <a:rPr lang="en-US" dirty="0" err="1" smtClean="0"/>
              <a:t>Kendala</a:t>
            </a:r>
            <a:r>
              <a:rPr lang="en-US" dirty="0" smtClean="0"/>
              <a:t> </a:t>
            </a:r>
            <a:r>
              <a:rPr lang="en-US" b="1" dirty="0" smtClean="0"/>
              <a:t>(EDIT) </a:t>
            </a:r>
          </a:p>
          <a:p>
            <a:pPr>
              <a:buAutoNum type="arabicPeriod"/>
            </a:pPr>
            <a:r>
              <a:rPr lang="en-US" dirty="0" err="1" smtClean="0"/>
              <a:t>Menghapus</a:t>
            </a:r>
            <a:r>
              <a:rPr lang="en-US" dirty="0" smtClean="0"/>
              <a:t> </a:t>
            </a:r>
            <a:r>
              <a:rPr lang="en-US" dirty="0" err="1" smtClean="0"/>
              <a:t>Kendala</a:t>
            </a:r>
            <a:r>
              <a:rPr lang="en-US" dirty="0" smtClean="0"/>
              <a:t> </a:t>
            </a:r>
            <a:r>
              <a:rPr lang="en-US" b="1" dirty="0" smtClean="0"/>
              <a:t>(DELETE) </a:t>
            </a:r>
          </a:p>
          <a:p>
            <a:pPr>
              <a:buAutoNum type="arabicPeriod"/>
            </a:pPr>
            <a:r>
              <a:rPr lang="en-US" dirty="0" err="1" smtClean="0"/>
              <a:t>Melihat</a:t>
            </a:r>
            <a:r>
              <a:rPr lang="en-US" dirty="0" smtClean="0"/>
              <a:t> </a:t>
            </a:r>
            <a:r>
              <a:rPr lang="en-US" dirty="0" err="1" smtClean="0"/>
              <a:t>Kendala</a:t>
            </a:r>
            <a:endParaRPr lang="en-US" dirty="0" smtClean="0"/>
          </a:p>
          <a:p>
            <a:pPr>
              <a:buAutoNum type="arabicPeriod"/>
            </a:pPr>
            <a:r>
              <a:rPr lang="en-US" dirty="0" err="1" smtClean="0"/>
              <a:t>Melihat</a:t>
            </a:r>
            <a:r>
              <a:rPr lang="en-US" dirty="0" smtClean="0"/>
              <a:t> Improvement </a:t>
            </a:r>
            <a:r>
              <a:rPr lang="en-US" dirty="0" err="1" smtClean="0"/>
              <a:t>Tahun</a:t>
            </a:r>
            <a:r>
              <a:rPr lang="en-US" dirty="0" smtClean="0"/>
              <a:t> </a:t>
            </a:r>
            <a:r>
              <a:rPr lang="en-US" dirty="0" err="1" smtClean="0"/>
              <a:t>Lalu</a:t>
            </a:r>
            <a:r>
              <a:rPr lang="en-US" dirty="0" smtClean="0"/>
              <a:t> (</a:t>
            </a:r>
            <a:r>
              <a:rPr lang="en-US" dirty="0" err="1" smtClean="0"/>
              <a:t>Realisasi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endParaRPr lang="en-US" b="1" dirty="0" smtClean="0"/>
          </a:p>
          <a:p>
            <a:pPr>
              <a:buAutoNum type="arabicPeriod"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392471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>
                <a:solidFill>
                  <a:schemeClr val="tx1"/>
                </a:solidFill>
              </a:rPr>
              <a:t>Mengelola</a:t>
            </a:r>
            <a:r>
              <a:rPr lang="en-US" sz="1200" dirty="0" smtClean="0">
                <a:solidFill>
                  <a:schemeClr val="tx1"/>
                </a:solidFill>
              </a:rPr>
              <a:t> Improvement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784942" y="0"/>
            <a:ext cx="2317315" cy="35072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err="1" smtClean="0">
                <a:solidFill>
                  <a:schemeClr val="bg1"/>
                </a:solidFill>
              </a:rPr>
              <a:t>Mengelola</a:t>
            </a:r>
            <a:r>
              <a:rPr lang="en-US" sz="1600" b="1" dirty="0" smtClean="0">
                <a:solidFill>
                  <a:schemeClr val="bg1"/>
                </a:solidFill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</a:rPr>
              <a:t>Realisasi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177413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Logout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4192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8" y="350729"/>
            <a:ext cx="12191999" cy="102713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1. </a:t>
            </a:r>
            <a:r>
              <a:rPr lang="en-US" dirty="0" err="1" smtClean="0"/>
              <a:t>Menginput</a:t>
            </a:r>
            <a:r>
              <a:rPr lang="en-US" dirty="0" smtClean="0"/>
              <a:t> </a:t>
            </a:r>
            <a:r>
              <a:rPr lang="en-US" dirty="0" err="1"/>
              <a:t>Kendala</a:t>
            </a:r>
            <a:r>
              <a:rPr lang="en-US" dirty="0"/>
              <a:t> </a:t>
            </a:r>
            <a:r>
              <a:rPr lang="en-US" b="1" dirty="0"/>
              <a:t>(INPUT)</a:t>
            </a:r>
            <a:br>
              <a:rPr lang="en-US" b="1" dirty="0"/>
            </a:br>
            <a:endParaRPr lang="en-US" dirty="0"/>
          </a:p>
        </p:txBody>
      </p:sp>
      <p:pic>
        <p:nvPicPr>
          <p:cNvPr id="4" name="input kendala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9961" y="892819"/>
            <a:ext cx="11141772" cy="5834414"/>
          </a:xfrm>
        </p:spPr>
      </p:pic>
      <p:sp>
        <p:nvSpPr>
          <p:cNvPr id="5" name="Rectangle 4"/>
          <p:cNvSpPr/>
          <p:nvPr/>
        </p:nvSpPr>
        <p:spPr>
          <a:xfrm>
            <a:off x="0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92471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>
                <a:solidFill>
                  <a:schemeClr val="tx1"/>
                </a:solidFill>
              </a:rPr>
              <a:t>Mengelola</a:t>
            </a:r>
            <a:r>
              <a:rPr lang="en-US" sz="1200" dirty="0" smtClean="0">
                <a:solidFill>
                  <a:schemeClr val="tx1"/>
                </a:solidFill>
              </a:rPr>
              <a:t> Improvement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784942" y="0"/>
            <a:ext cx="2317315" cy="35072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err="1" smtClean="0">
                <a:solidFill>
                  <a:schemeClr val="bg1"/>
                </a:solidFill>
              </a:rPr>
              <a:t>Mengelola</a:t>
            </a:r>
            <a:r>
              <a:rPr lang="en-US" sz="1600" b="1" dirty="0" smtClean="0">
                <a:solidFill>
                  <a:schemeClr val="bg1"/>
                </a:solidFill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</a:rPr>
              <a:t>Realisasi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177413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Logout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800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50729"/>
            <a:ext cx="12191999" cy="110229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2. </a:t>
            </a:r>
            <a:r>
              <a:rPr lang="en-US" dirty="0" err="1" smtClean="0"/>
              <a:t>Mengedit</a:t>
            </a:r>
            <a:r>
              <a:rPr lang="en-US" dirty="0" smtClean="0"/>
              <a:t> </a:t>
            </a:r>
            <a:r>
              <a:rPr lang="en-US" dirty="0" err="1"/>
              <a:t>Kendala</a:t>
            </a:r>
            <a:r>
              <a:rPr lang="en-US" dirty="0"/>
              <a:t> </a:t>
            </a:r>
            <a:r>
              <a:rPr lang="en-US" b="1" dirty="0"/>
              <a:t>(EDIT) </a:t>
            </a:r>
            <a:br>
              <a:rPr lang="en-US" b="1" dirty="0"/>
            </a:br>
            <a:endParaRPr lang="en-US" dirty="0"/>
          </a:p>
        </p:txBody>
      </p:sp>
      <p:pic>
        <p:nvPicPr>
          <p:cNvPr id="4" name="edit kendala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5429" y="949276"/>
            <a:ext cx="10841148" cy="5676992"/>
          </a:xfrm>
        </p:spPr>
      </p:pic>
      <p:sp>
        <p:nvSpPr>
          <p:cNvPr id="5" name="Rectangle 4"/>
          <p:cNvSpPr/>
          <p:nvPr/>
        </p:nvSpPr>
        <p:spPr>
          <a:xfrm>
            <a:off x="0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92471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>
                <a:solidFill>
                  <a:schemeClr val="tx1"/>
                </a:solidFill>
              </a:rPr>
              <a:t>Mengelola</a:t>
            </a:r>
            <a:r>
              <a:rPr lang="en-US" sz="1200" dirty="0" smtClean="0">
                <a:solidFill>
                  <a:schemeClr val="tx1"/>
                </a:solidFill>
              </a:rPr>
              <a:t> Improvement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784942" y="0"/>
            <a:ext cx="2317315" cy="35072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err="1" smtClean="0">
                <a:solidFill>
                  <a:schemeClr val="bg1"/>
                </a:solidFill>
              </a:rPr>
              <a:t>Mengelola</a:t>
            </a:r>
            <a:r>
              <a:rPr lang="en-US" sz="1600" b="1" dirty="0" smtClean="0">
                <a:solidFill>
                  <a:schemeClr val="bg1"/>
                </a:solidFill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</a:rPr>
              <a:t>Realisasi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177413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Logout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2869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29685"/>
            <a:ext cx="12192000" cy="1280890"/>
          </a:xfrm>
        </p:spPr>
        <p:txBody>
          <a:bodyPr>
            <a:noAutofit/>
          </a:bodyPr>
          <a:lstStyle/>
          <a:p>
            <a:pPr algn="ctr"/>
            <a:r>
              <a:rPr lang="en-US" sz="7200" b="1" dirty="0" smtClean="0">
                <a:solidFill>
                  <a:schemeClr val="bg1"/>
                </a:solidFill>
              </a:rPr>
              <a:t>LATAR BELAKANG</a:t>
            </a:r>
            <a:endParaRPr lang="en-US" sz="7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1879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87682" y="350729"/>
            <a:ext cx="12279682" cy="1280890"/>
          </a:xfrm>
        </p:spPr>
        <p:txBody>
          <a:bodyPr/>
          <a:lstStyle/>
          <a:p>
            <a:pPr algn="ctr"/>
            <a:r>
              <a:rPr lang="en-US" dirty="0" smtClean="0"/>
              <a:t>3. </a:t>
            </a:r>
            <a:r>
              <a:rPr lang="en-US" dirty="0" err="1" smtClean="0"/>
              <a:t>Menghapus</a:t>
            </a:r>
            <a:r>
              <a:rPr lang="en-US" dirty="0" smtClean="0"/>
              <a:t> </a:t>
            </a:r>
            <a:r>
              <a:rPr lang="en-US" dirty="0" err="1"/>
              <a:t>Kendala</a:t>
            </a:r>
            <a:r>
              <a:rPr lang="en-US" dirty="0"/>
              <a:t> </a:t>
            </a:r>
            <a:r>
              <a:rPr lang="en-US" b="1" dirty="0"/>
              <a:t>(DELETE) </a:t>
            </a:r>
            <a:br>
              <a:rPr lang="en-US" b="1" dirty="0"/>
            </a:br>
            <a:endParaRPr lang="en-US" dirty="0"/>
          </a:p>
        </p:txBody>
      </p:sp>
      <p:pic>
        <p:nvPicPr>
          <p:cNvPr id="4" name="delete kendala realisas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1170" y="991174"/>
            <a:ext cx="11042672" cy="5782520"/>
          </a:xfrm>
        </p:spPr>
      </p:pic>
      <p:sp>
        <p:nvSpPr>
          <p:cNvPr id="5" name="Rectangle 4"/>
          <p:cNvSpPr/>
          <p:nvPr/>
        </p:nvSpPr>
        <p:spPr>
          <a:xfrm>
            <a:off x="0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92471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>
                <a:solidFill>
                  <a:schemeClr val="tx1"/>
                </a:solidFill>
              </a:rPr>
              <a:t>Mengelola</a:t>
            </a:r>
            <a:r>
              <a:rPr lang="en-US" sz="1200" dirty="0" smtClean="0">
                <a:solidFill>
                  <a:schemeClr val="tx1"/>
                </a:solidFill>
              </a:rPr>
              <a:t> Improvement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784942" y="0"/>
            <a:ext cx="2317315" cy="35072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err="1" smtClean="0">
                <a:solidFill>
                  <a:schemeClr val="bg1"/>
                </a:solidFill>
              </a:rPr>
              <a:t>Mengelola</a:t>
            </a:r>
            <a:r>
              <a:rPr lang="en-US" sz="1600" b="1" dirty="0" smtClean="0">
                <a:solidFill>
                  <a:schemeClr val="bg1"/>
                </a:solidFill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</a:rPr>
              <a:t>Realisasi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177413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Logout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8691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50729"/>
            <a:ext cx="12191999" cy="1280890"/>
          </a:xfrm>
        </p:spPr>
        <p:txBody>
          <a:bodyPr/>
          <a:lstStyle/>
          <a:p>
            <a:pPr algn="ctr"/>
            <a:r>
              <a:rPr lang="en-US" dirty="0"/>
              <a:t>4</a:t>
            </a:r>
            <a:r>
              <a:rPr lang="en-US" dirty="0" smtClean="0"/>
              <a:t>. </a:t>
            </a:r>
            <a:r>
              <a:rPr lang="en-US" dirty="0" err="1" smtClean="0"/>
              <a:t>Melihat</a:t>
            </a:r>
            <a:r>
              <a:rPr lang="en-US" dirty="0" smtClean="0"/>
              <a:t> </a:t>
            </a:r>
            <a:r>
              <a:rPr lang="en-US" dirty="0" err="1"/>
              <a:t>Kendala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lihat kendala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8059" y="926926"/>
            <a:ext cx="10904364" cy="5710096"/>
          </a:xfrm>
        </p:spPr>
      </p:pic>
      <p:sp>
        <p:nvSpPr>
          <p:cNvPr id="5" name="Rectangle 4"/>
          <p:cNvSpPr/>
          <p:nvPr/>
        </p:nvSpPr>
        <p:spPr>
          <a:xfrm>
            <a:off x="0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92471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>
                <a:solidFill>
                  <a:schemeClr val="tx1"/>
                </a:solidFill>
              </a:rPr>
              <a:t>Mengelola</a:t>
            </a:r>
            <a:r>
              <a:rPr lang="en-US" sz="1200" dirty="0" smtClean="0">
                <a:solidFill>
                  <a:schemeClr val="tx1"/>
                </a:solidFill>
              </a:rPr>
              <a:t> Improvement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784942" y="0"/>
            <a:ext cx="2317315" cy="35072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err="1" smtClean="0">
                <a:solidFill>
                  <a:schemeClr val="bg1"/>
                </a:solidFill>
              </a:rPr>
              <a:t>Mengelola</a:t>
            </a:r>
            <a:r>
              <a:rPr lang="en-US" sz="1600" b="1" dirty="0" smtClean="0">
                <a:solidFill>
                  <a:schemeClr val="bg1"/>
                </a:solidFill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</a:rPr>
              <a:t>Realisasi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177413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Logout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3584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2401" y="363255"/>
            <a:ext cx="12191999" cy="128089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5</a:t>
            </a:r>
            <a:r>
              <a:rPr lang="en-US" dirty="0" smtClean="0"/>
              <a:t>. </a:t>
            </a:r>
            <a:r>
              <a:rPr lang="en-US" dirty="0" err="1" smtClean="0"/>
              <a:t>Melihat</a:t>
            </a:r>
            <a:r>
              <a:rPr lang="en-US" dirty="0" smtClean="0"/>
              <a:t> </a:t>
            </a:r>
            <a:r>
              <a:rPr lang="en-US" dirty="0"/>
              <a:t>Improvement </a:t>
            </a:r>
            <a:r>
              <a:rPr lang="en-US" dirty="0" err="1"/>
              <a:t>Tahun</a:t>
            </a:r>
            <a:r>
              <a:rPr lang="en-US" dirty="0"/>
              <a:t> </a:t>
            </a:r>
            <a:r>
              <a:rPr lang="en-US" dirty="0" err="1"/>
              <a:t>Lalu</a:t>
            </a:r>
            <a:r>
              <a:rPr lang="en-US" dirty="0"/>
              <a:t> (</a:t>
            </a:r>
            <a:r>
              <a:rPr lang="en-US" dirty="0" err="1"/>
              <a:t>Realisasi</a:t>
            </a:r>
            <a:r>
              <a:rPr lang="en-US" dirty="0"/>
              <a:t>)</a:t>
            </a:r>
            <a:br>
              <a:rPr lang="en-US" dirty="0"/>
            </a:br>
            <a:endParaRPr lang="en-US" dirty="0"/>
          </a:p>
        </p:txBody>
      </p:sp>
      <p:pic>
        <p:nvPicPr>
          <p:cNvPr id="4" name="Melihat Realisasi Improvemen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5477" y="1083925"/>
            <a:ext cx="10763416" cy="5636288"/>
          </a:xfrm>
        </p:spPr>
      </p:pic>
      <p:sp>
        <p:nvSpPr>
          <p:cNvPr id="5" name="Rectangle 4"/>
          <p:cNvSpPr/>
          <p:nvPr/>
        </p:nvSpPr>
        <p:spPr>
          <a:xfrm>
            <a:off x="0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92471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>
                <a:solidFill>
                  <a:schemeClr val="tx1"/>
                </a:solidFill>
              </a:rPr>
              <a:t>Mengelola</a:t>
            </a:r>
            <a:r>
              <a:rPr lang="en-US" sz="1200" dirty="0" smtClean="0">
                <a:solidFill>
                  <a:schemeClr val="tx1"/>
                </a:solidFill>
              </a:rPr>
              <a:t> Improvement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784942" y="0"/>
            <a:ext cx="2317315" cy="35072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err="1" smtClean="0">
                <a:solidFill>
                  <a:schemeClr val="bg1"/>
                </a:solidFill>
              </a:rPr>
              <a:t>Mengelola</a:t>
            </a:r>
            <a:r>
              <a:rPr lang="en-US" sz="1600" b="1" dirty="0" smtClean="0">
                <a:solidFill>
                  <a:schemeClr val="bg1"/>
                </a:solidFill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</a:rPr>
              <a:t>Realisasi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177413" y="0"/>
            <a:ext cx="2317315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Logout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9378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100024"/>
            <a:ext cx="12192000" cy="1280890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FUNGSI DIVISI</a:t>
            </a:r>
            <a:endParaRPr 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9344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Fungsi</a:t>
            </a:r>
            <a:r>
              <a:rPr lang="en-US" dirty="0" smtClean="0"/>
              <a:t> </a:t>
            </a:r>
            <a:r>
              <a:rPr lang="en-US" dirty="0" err="1" smtClean="0"/>
              <a:t>Divisi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540" y="2121977"/>
            <a:ext cx="1350243" cy="3778250"/>
          </a:xfrm>
        </p:spPr>
      </p:pic>
      <p:sp>
        <p:nvSpPr>
          <p:cNvPr id="5" name="Oval 4"/>
          <p:cNvSpPr/>
          <p:nvPr/>
        </p:nvSpPr>
        <p:spPr>
          <a:xfrm>
            <a:off x="4600990" y="2488946"/>
            <a:ext cx="4192172" cy="91615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(2) </a:t>
            </a:r>
            <a:r>
              <a:rPr lang="en-US" dirty="0" smtClean="0"/>
              <a:t>Scoring Improvement Planning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4600990" y="3547421"/>
            <a:ext cx="4192172" cy="91615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(3) </a:t>
            </a:r>
            <a:r>
              <a:rPr lang="en-US" dirty="0" smtClean="0"/>
              <a:t>Scoring </a:t>
            </a:r>
            <a:r>
              <a:rPr lang="en-US" dirty="0" err="1" smtClean="0"/>
              <a:t>Realisasi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600990" y="5700173"/>
            <a:ext cx="4192172" cy="91615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(4) </a:t>
            </a:r>
            <a:r>
              <a:rPr lang="en-US" dirty="0" smtClean="0"/>
              <a:t>Logout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4600990" y="1477542"/>
            <a:ext cx="4192172" cy="91615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(1) </a:t>
            </a:r>
            <a:r>
              <a:rPr lang="en-US" dirty="0" smtClean="0"/>
              <a:t>Login</a:t>
            </a:r>
          </a:p>
          <a:p>
            <a:pPr algn="ctr"/>
            <a:endParaRPr lang="en-US" dirty="0"/>
          </a:p>
        </p:txBody>
      </p:sp>
      <p:cxnSp>
        <p:nvCxnSpPr>
          <p:cNvPr id="10" name="Straight Connector 9"/>
          <p:cNvCxnSpPr>
            <a:endCxn id="8" idx="2"/>
          </p:cNvCxnSpPr>
          <p:nvPr/>
        </p:nvCxnSpPr>
        <p:spPr>
          <a:xfrm flipV="1">
            <a:off x="3404382" y="1935622"/>
            <a:ext cx="1196608" cy="1738708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endCxn id="5" idx="2"/>
          </p:cNvCxnSpPr>
          <p:nvPr/>
        </p:nvCxnSpPr>
        <p:spPr>
          <a:xfrm flipV="1">
            <a:off x="3404382" y="2947026"/>
            <a:ext cx="1196608" cy="727304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6" idx="2"/>
          </p:cNvCxnSpPr>
          <p:nvPr/>
        </p:nvCxnSpPr>
        <p:spPr>
          <a:xfrm>
            <a:off x="3404382" y="3674331"/>
            <a:ext cx="1196608" cy="33117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endCxn id="7" idx="2"/>
          </p:cNvCxnSpPr>
          <p:nvPr/>
        </p:nvCxnSpPr>
        <p:spPr>
          <a:xfrm>
            <a:off x="3404382" y="3674331"/>
            <a:ext cx="1196608" cy="2483922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4436391" y="4649935"/>
            <a:ext cx="4192172" cy="91615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(</a:t>
            </a:r>
            <a:r>
              <a:rPr lang="en-US" b="1" dirty="0"/>
              <a:t>4</a:t>
            </a:r>
            <a:r>
              <a:rPr lang="en-US" b="1" dirty="0" smtClean="0"/>
              <a:t>) </a:t>
            </a:r>
            <a:r>
              <a:rPr lang="en-US" dirty="0" smtClean="0"/>
              <a:t>Manage Progress </a:t>
            </a:r>
            <a:r>
              <a:rPr lang="en-US" dirty="0" err="1" smtClean="0"/>
              <a:t>Departemen</a:t>
            </a:r>
            <a:r>
              <a:rPr lang="en-US" dirty="0" smtClean="0"/>
              <a:t> </a:t>
            </a:r>
            <a:r>
              <a:rPr lang="en-US" dirty="0" err="1" smtClean="0"/>
              <a:t>bawahan</a:t>
            </a:r>
            <a:endParaRPr lang="en-US" dirty="0"/>
          </a:p>
        </p:txBody>
      </p:sp>
      <p:cxnSp>
        <p:nvCxnSpPr>
          <p:cNvPr id="15" name="Straight Connector 14"/>
          <p:cNvCxnSpPr>
            <a:endCxn id="13" idx="2"/>
          </p:cNvCxnSpPr>
          <p:nvPr/>
        </p:nvCxnSpPr>
        <p:spPr>
          <a:xfrm>
            <a:off x="3404382" y="3687404"/>
            <a:ext cx="1032009" cy="1420611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8686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984" y="1264555"/>
            <a:ext cx="11123503" cy="55047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6275" y="624110"/>
            <a:ext cx="9688338" cy="1280890"/>
          </a:xfrm>
        </p:spPr>
        <p:txBody>
          <a:bodyPr/>
          <a:lstStyle/>
          <a:p>
            <a:r>
              <a:rPr lang="en-US" dirty="0" smtClean="0"/>
              <a:t>Scoring </a:t>
            </a:r>
            <a:r>
              <a:rPr lang="en-US" dirty="0"/>
              <a:t>Improvement Planning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046912" y="4107120"/>
            <a:ext cx="1828800" cy="626301"/>
          </a:xfrm>
          <a:prstGeom prst="rect">
            <a:avLst/>
          </a:prstGeom>
          <a:solidFill>
            <a:srgbClr val="0070C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Button Edit Score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046912" y="4917952"/>
            <a:ext cx="1828800" cy="626301"/>
          </a:xfrm>
          <a:prstGeom prst="rect">
            <a:avLst/>
          </a:prstGeom>
          <a:solidFill>
            <a:srgbClr val="0070C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Button Delete Score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322485" y="5925366"/>
            <a:ext cx="1828800" cy="626301"/>
          </a:xfrm>
          <a:prstGeom prst="rect">
            <a:avLst/>
          </a:prstGeom>
          <a:solidFill>
            <a:srgbClr val="0070C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Button </a:t>
            </a:r>
            <a:r>
              <a:rPr lang="en-US" sz="1400" dirty="0" err="1" smtClean="0"/>
              <a:t>Lihat</a:t>
            </a:r>
            <a:r>
              <a:rPr lang="en-US" sz="1400" dirty="0" smtClean="0"/>
              <a:t> Improvement Planning</a:t>
            </a:r>
            <a:endParaRPr lang="en-US" sz="1400" dirty="0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642959" y="4107120"/>
            <a:ext cx="1164920" cy="31315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8780745" y="4196219"/>
            <a:ext cx="1703540" cy="117764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8872309" y="6139822"/>
            <a:ext cx="672524" cy="27347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2705622" y="3632548"/>
            <a:ext cx="4246323" cy="278075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2247693" y="2569924"/>
            <a:ext cx="1828800" cy="626301"/>
          </a:xfrm>
          <a:prstGeom prst="rect">
            <a:avLst/>
          </a:prstGeom>
          <a:solidFill>
            <a:srgbClr val="0070C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List </a:t>
            </a:r>
            <a:r>
              <a:rPr lang="en-US" sz="1600" dirty="0" err="1" smtClean="0"/>
              <a:t>Departemen</a:t>
            </a:r>
            <a:r>
              <a:rPr lang="en-US" sz="1600" dirty="0" smtClean="0"/>
              <a:t> yang </a:t>
            </a:r>
            <a:r>
              <a:rPr lang="en-US" sz="1600" dirty="0" err="1" smtClean="0"/>
              <a:t>dinilai</a:t>
            </a:r>
            <a:endParaRPr lang="en-US" sz="1600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3720230" y="3130472"/>
            <a:ext cx="764088" cy="487932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0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392471" y="0"/>
            <a:ext cx="2179529" cy="35072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Scoring Improvement Planning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784942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Scoring </a:t>
            </a:r>
            <a:r>
              <a:rPr lang="en-US" sz="1600" dirty="0" err="1">
                <a:solidFill>
                  <a:schemeClr val="tx1"/>
                </a:solidFill>
              </a:rPr>
              <a:t>Realisasi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7177413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Manage Progress </a:t>
            </a:r>
            <a:r>
              <a:rPr lang="en-US" sz="1200" dirty="0" err="1" smtClean="0">
                <a:solidFill>
                  <a:schemeClr val="tx1"/>
                </a:solidFill>
              </a:rPr>
              <a:t>Departemen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544833" y="-8167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Logout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7853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3645" y="624110"/>
            <a:ext cx="9750968" cy="1280890"/>
          </a:xfrm>
        </p:spPr>
        <p:txBody>
          <a:bodyPr/>
          <a:lstStyle/>
          <a:p>
            <a:r>
              <a:rPr lang="en-US" dirty="0" smtClean="0"/>
              <a:t>Scoring </a:t>
            </a:r>
            <a:r>
              <a:rPr lang="en-US" dirty="0"/>
              <a:t>Improvement Planning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Fungsi</a:t>
            </a:r>
            <a:r>
              <a:rPr lang="en-US" dirty="0" smtClean="0"/>
              <a:t> yang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dilakukan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menu Scoring – Planning Score</a:t>
            </a:r>
          </a:p>
          <a:p>
            <a:pPr>
              <a:buFont typeface="Wingdings 3" charset="2"/>
              <a:buAutoNum type="arabicPeriod"/>
            </a:pPr>
            <a:r>
              <a:rPr lang="en-US" dirty="0" err="1"/>
              <a:t>Melihat</a:t>
            </a:r>
            <a:r>
              <a:rPr lang="en-US" dirty="0"/>
              <a:t> </a:t>
            </a:r>
            <a:r>
              <a:rPr lang="en-US" dirty="0" err="1"/>
              <a:t>Rencana</a:t>
            </a:r>
            <a:r>
              <a:rPr lang="en-US" dirty="0"/>
              <a:t> Improvement </a:t>
            </a:r>
            <a:r>
              <a:rPr lang="en-US" dirty="0" err="1"/>
              <a:t>tiap</a:t>
            </a:r>
            <a:r>
              <a:rPr lang="en-US" dirty="0"/>
              <a:t> </a:t>
            </a:r>
            <a:r>
              <a:rPr lang="en-US" dirty="0" err="1"/>
              <a:t>departemen</a:t>
            </a:r>
            <a:r>
              <a:rPr lang="en-US" dirty="0"/>
              <a:t> (</a:t>
            </a:r>
            <a:r>
              <a:rPr lang="en-US" dirty="0" err="1"/>
              <a:t>kecuali</a:t>
            </a:r>
            <a:r>
              <a:rPr lang="en-US" dirty="0"/>
              <a:t> </a:t>
            </a:r>
            <a:r>
              <a:rPr lang="en-US" dirty="0" err="1"/>
              <a:t>departemen</a:t>
            </a:r>
            <a:r>
              <a:rPr lang="en-US" dirty="0"/>
              <a:t> </a:t>
            </a:r>
            <a:r>
              <a:rPr lang="en-US" dirty="0" err="1"/>
              <a:t>bawahanya</a:t>
            </a:r>
            <a:r>
              <a:rPr lang="en-US" dirty="0"/>
              <a:t> </a:t>
            </a:r>
            <a:r>
              <a:rPr lang="en-US" dirty="0" smtClean="0"/>
              <a:t>)</a:t>
            </a:r>
          </a:p>
          <a:p>
            <a:pPr>
              <a:buAutoNum type="arabicPeriod"/>
            </a:pPr>
            <a:r>
              <a:rPr lang="en-US" dirty="0" err="1" smtClean="0"/>
              <a:t>Menginput</a:t>
            </a:r>
            <a:r>
              <a:rPr lang="en-US" dirty="0" smtClean="0"/>
              <a:t> Planning Score </a:t>
            </a:r>
            <a:r>
              <a:rPr lang="en-US" b="1" dirty="0" smtClean="0"/>
              <a:t>(INPUT)</a:t>
            </a:r>
          </a:p>
          <a:p>
            <a:pPr>
              <a:buAutoNum type="arabicPeriod"/>
            </a:pPr>
            <a:r>
              <a:rPr lang="en-US" dirty="0" err="1" smtClean="0"/>
              <a:t>Mengedit</a:t>
            </a:r>
            <a:r>
              <a:rPr lang="en-US" dirty="0"/>
              <a:t> Planning Score </a:t>
            </a:r>
            <a:r>
              <a:rPr lang="en-US" b="1" dirty="0" smtClean="0"/>
              <a:t>(EDIT) </a:t>
            </a:r>
          </a:p>
          <a:p>
            <a:pPr>
              <a:buAutoNum type="arabicPeriod"/>
            </a:pPr>
            <a:r>
              <a:rPr lang="en-US" dirty="0" err="1" smtClean="0"/>
              <a:t>Menghapus</a:t>
            </a:r>
            <a:r>
              <a:rPr lang="en-US" dirty="0" smtClean="0"/>
              <a:t> </a:t>
            </a:r>
            <a:r>
              <a:rPr lang="en-US" dirty="0"/>
              <a:t>Planning Score</a:t>
            </a:r>
            <a:r>
              <a:rPr lang="en-US" dirty="0" smtClean="0"/>
              <a:t> </a:t>
            </a:r>
            <a:r>
              <a:rPr lang="en-US" b="1" dirty="0" smtClean="0"/>
              <a:t>(DELETE) </a:t>
            </a:r>
          </a:p>
          <a:p>
            <a:pPr>
              <a:buAutoNum type="arabicPeriod"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392471" y="0"/>
            <a:ext cx="2179529" cy="35072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Scoring Improvement Planning</a:t>
            </a:r>
          </a:p>
        </p:txBody>
      </p:sp>
      <p:sp>
        <p:nvSpPr>
          <p:cNvPr id="6" name="Rectangle 5"/>
          <p:cNvSpPr/>
          <p:nvPr/>
        </p:nvSpPr>
        <p:spPr>
          <a:xfrm>
            <a:off x="4784942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Scoring </a:t>
            </a:r>
            <a:r>
              <a:rPr lang="en-US" sz="1600" dirty="0" err="1">
                <a:solidFill>
                  <a:schemeClr val="tx1"/>
                </a:solidFill>
              </a:rPr>
              <a:t>Realisasi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177413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Manage Progress </a:t>
            </a:r>
            <a:r>
              <a:rPr lang="en-US" sz="1200" dirty="0" err="1" smtClean="0">
                <a:solidFill>
                  <a:schemeClr val="tx1"/>
                </a:solidFill>
              </a:rPr>
              <a:t>Departemen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544833" y="-8167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Logout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434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475989"/>
            <a:ext cx="12191999" cy="1280890"/>
          </a:xfrm>
        </p:spPr>
        <p:txBody>
          <a:bodyPr>
            <a:normAutofit/>
          </a:bodyPr>
          <a:lstStyle/>
          <a:p>
            <a:pPr algn="ctr">
              <a:buFont typeface="Wingdings 3" charset="2"/>
              <a:buAutoNum type="arabicPeriod"/>
            </a:pPr>
            <a:r>
              <a:rPr lang="en-US" sz="3200" dirty="0" err="1"/>
              <a:t>Melihat</a:t>
            </a:r>
            <a:r>
              <a:rPr lang="en-US" sz="3200" dirty="0"/>
              <a:t> </a:t>
            </a:r>
            <a:r>
              <a:rPr lang="en-US" sz="3200" dirty="0" err="1"/>
              <a:t>Rencana</a:t>
            </a:r>
            <a:r>
              <a:rPr lang="en-US" sz="3200" dirty="0"/>
              <a:t> Improvement </a:t>
            </a:r>
            <a:r>
              <a:rPr lang="en-US" sz="3200" dirty="0" err="1"/>
              <a:t>tiap</a:t>
            </a:r>
            <a:r>
              <a:rPr lang="en-US" sz="3200" dirty="0"/>
              <a:t> </a:t>
            </a:r>
            <a:r>
              <a:rPr lang="en-US" sz="3200" dirty="0" err="1" smtClean="0"/>
              <a:t>departemen</a:t>
            </a:r>
            <a:endParaRPr lang="en-US" sz="3200" dirty="0"/>
          </a:p>
        </p:txBody>
      </p:sp>
      <p:pic>
        <p:nvPicPr>
          <p:cNvPr id="4" name="melihat rencana improvement departemen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2185" y="977032"/>
            <a:ext cx="10479747" cy="5487744"/>
          </a:xfrm>
        </p:spPr>
      </p:pic>
      <p:sp>
        <p:nvSpPr>
          <p:cNvPr id="5" name="Rectangle 4"/>
          <p:cNvSpPr/>
          <p:nvPr/>
        </p:nvSpPr>
        <p:spPr>
          <a:xfrm>
            <a:off x="0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92471" y="0"/>
            <a:ext cx="2179529" cy="35072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Scoring Improvement Planning</a:t>
            </a:r>
          </a:p>
        </p:txBody>
      </p:sp>
      <p:sp>
        <p:nvSpPr>
          <p:cNvPr id="7" name="Rectangle 6"/>
          <p:cNvSpPr/>
          <p:nvPr/>
        </p:nvSpPr>
        <p:spPr>
          <a:xfrm>
            <a:off x="4784942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Scoring </a:t>
            </a:r>
            <a:r>
              <a:rPr lang="en-US" sz="1600" dirty="0" err="1">
                <a:solidFill>
                  <a:schemeClr val="tx1"/>
                </a:solidFill>
              </a:rPr>
              <a:t>Realisasi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177413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Manage Progress </a:t>
            </a:r>
            <a:r>
              <a:rPr lang="en-US" sz="1200" dirty="0" err="1" smtClean="0">
                <a:solidFill>
                  <a:schemeClr val="tx1"/>
                </a:solidFill>
              </a:rPr>
              <a:t>Departemen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544833" y="-8167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Logout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298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83899"/>
            <a:ext cx="12191999" cy="1280890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2</a:t>
            </a:r>
            <a:r>
              <a:rPr lang="en-US" sz="3200" dirty="0" smtClean="0"/>
              <a:t>. </a:t>
            </a:r>
            <a:r>
              <a:rPr lang="en-US" sz="3200" dirty="0" err="1" smtClean="0"/>
              <a:t>Menginput</a:t>
            </a:r>
            <a:r>
              <a:rPr lang="en-US" sz="3200" dirty="0" smtClean="0"/>
              <a:t> </a:t>
            </a:r>
            <a:r>
              <a:rPr lang="en-US" sz="3200" dirty="0"/>
              <a:t>Planning Score </a:t>
            </a:r>
            <a:r>
              <a:rPr lang="en-US" sz="3200" b="1" dirty="0"/>
              <a:t>(INPUT)</a:t>
            </a:r>
          </a:p>
        </p:txBody>
      </p:sp>
      <p:pic>
        <p:nvPicPr>
          <p:cNvPr id="5" name="input planning scor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2290" y="1099084"/>
            <a:ext cx="10709754" cy="5608188"/>
          </a:xfrm>
        </p:spPr>
      </p:pic>
      <p:sp>
        <p:nvSpPr>
          <p:cNvPr id="6" name="Rectangle 5"/>
          <p:cNvSpPr/>
          <p:nvPr/>
        </p:nvSpPr>
        <p:spPr>
          <a:xfrm>
            <a:off x="0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392471" y="0"/>
            <a:ext cx="2179529" cy="35072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Scoring Improvement Planning</a:t>
            </a:r>
          </a:p>
        </p:txBody>
      </p:sp>
      <p:sp>
        <p:nvSpPr>
          <p:cNvPr id="8" name="Rectangle 7"/>
          <p:cNvSpPr/>
          <p:nvPr/>
        </p:nvSpPr>
        <p:spPr>
          <a:xfrm>
            <a:off x="4784942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Scoring </a:t>
            </a:r>
            <a:r>
              <a:rPr lang="en-US" sz="1600" dirty="0" err="1">
                <a:solidFill>
                  <a:schemeClr val="tx1"/>
                </a:solidFill>
              </a:rPr>
              <a:t>Realisasi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177413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Manage Progress </a:t>
            </a:r>
            <a:r>
              <a:rPr lang="en-US" sz="1200" dirty="0" err="1" smtClean="0">
                <a:solidFill>
                  <a:schemeClr val="tx1"/>
                </a:solidFill>
              </a:rPr>
              <a:t>Departemen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544833" y="-8167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Logout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735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51145"/>
            <a:ext cx="12191999" cy="1280890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3</a:t>
            </a:r>
            <a:r>
              <a:rPr lang="en-US" sz="3200" dirty="0" smtClean="0"/>
              <a:t>. </a:t>
            </a:r>
            <a:r>
              <a:rPr lang="en-US" sz="3200" dirty="0" err="1" smtClean="0"/>
              <a:t>Mengedit</a:t>
            </a:r>
            <a:r>
              <a:rPr lang="en-US" sz="3200" dirty="0" smtClean="0"/>
              <a:t> </a:t>
            </a:r>
            <a:r>
              <a:rPr lang="en-US" sz="3200" dirty="0"/>
              <a:t>Planning Score </a:t>
            </a:r>
            <a:r>
              <a:rPr lang="en-US" sz="3200" b="1" dirty="0"/>
              <a:t>(EDIT) </a:t>
            </a:r>
          </a:p>
        </p:txBody>
      </p:sp>
      <p:pic>
        <p:nvPicPr>
          <p:cNvPr id="4" name="edit planning scor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5590" y="1091382"/>
            <a:ext cx="10808980" cy="5660148"/>
          </a:xfrm>
        </p:spPr>
      </p:pic>
      <p:sp>
        <p:nvSpPr>
          <p:cNvPr id="5" name="Rectangle 4"/>
          <p:cNvSpPr/>
          <p:nvPr/>
        </p:nvSpPr>
        <p:spPr>
          <a:xfrm>
            <a:off x="0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92471" y="0"/>
            <a:ext cx="2179529" cy="35072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Scoring Improvement Planning</a:t>
            </a:r>
          </a:p>
        </p:txBody>
      </p:sp>
      <p:sp>
        <p:nvSpPr>
          <p:cNvPr id="7" name="Rectangle 6"/>
          <p:cNvSpPr/>
          <p:nvPr/>
        </p:nvSpPr>
        <p:spPr>
          <a:xfrm>
            <a:off x="4784942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Scoring </a:t>
            </a:r>
            <a:r>
              <a:rPr lang="en-US" sz="1600" dirty="0" err="1">
                <a:solidFill>
                  <a:schemeClr val="tx1"/>
                </a:solidFill>
              </a:rPr>
              <a:t>Realisasi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177413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Manage Progress </a:t>
            </a:r>
            <a:r>
              <a:rPr lang="en-US" sz="1200" dirty="0" err="1" smtClean="0">
                <a:solidFill>
                  <a:schemeClr val="tx1"/>
                </a:solidFill>
              </a:rPr>
              <a:t>Departemen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544833" y="-8167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Logout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7829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0275" y="484920"/>
            <a:ext cx="10036248" cy="1280890"/>
          </a:xfrm>
        </p:spPr>
        <p:txBody>
          <a:bodyPr>
            <a:normAutofit/>
          </a:bodyPr>
          <a:lstStyle/>
          <a:p>
            <a:r>
              <a:rPr lang="en-US" sz="3200" b="1" dirty="0" smtClean="0"/>
              <a:t>SISTEM BARU PENENTUAN JUARA KPI AWARD 2017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40" name="Group 39"/>
          <p:cNvGrpSpPr/>
          <p:nvPr/>
        </p:nvGrpSpPr>
        <p:grpSpPr>
          <a:xfrm>
            <a:off x="2251351" y="1285638"/>
            <a:ext cx="8954095" cy="5473545"/>
            <a:chOff x="72430" y="1232056"/>
            <a:chExt cx="8954095" cy="5473545"/>
          </a:xfrm>
        </p:grpSpPr>
        <p:sp>
          <p:nvSpPr>
            <p:cNvPr id="4" name="Rectangle 3"/>
            <p:cNvSpPr/>
            <p:nvPr/>
          </p:nvSpPr>
          <p:spPr>
            <a:xfrm>
              <a:off x="3288762" y="5080873"/>
              <a:ext cx="5642569" cy="1624728"/>
            </a:xfrm>
            <a:prstGeom prst="rect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97830" y="1232056"/>
              <a:ext cx="5676274" cy="1796659"/>
            </a:xfrm>
            <a:prstGeom prst="rect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5953090" y="1232056"/>
              <a:ext cx="2978241" cy="3732970"/>
            </a:xfrm>
            <a:prstGeom prst="rect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72430" y="3111344"/>
              <a:ext cx="5642570" cy="1853682"/>
            </a:xfrm>
            <a:prstGeom prst="rect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5455" y="1371600"/>
              <a:ext cx="607020" cy="971232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163215" y="3276600"/>
              <a:ext cx="571500" cy="914400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145455" y="2342832"/>
              <a:ext cx="9213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err="1" smtClean="0"/>
                <a:t>KaDep</a:t>
              </a:r>
              <a:endParaRPr lang="en-US" sz="14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63215" y="4126333"/>
              <a:ext cx="9213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err="1" smtClean="0"/>
                <a:t>KaDiv</a:t>
              </a:r>
              <a:endParaRPr lang="en-US" sz="1400" b="1" dirty="0"/>
            </a:p>
          </p:txBody>
        </p:sp>
        <p:sp>
          <p:nvSpPr>
            <p:cNvPr id="12" name="Right Arrow 11"/>
            <p:cNvSpPr/>
            <p:nvPr/>
          </p:nvSpPr>
          <p:spPr>
            <a:xfrm>
              <a:off x="800100" y="1655524"/>
              <a:ext cx="533400" cy="48561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ight Arrow 12"/>
            <p:cNvSpPr/>
            <p:nvPr/>
          </p:nvSpPr>
          <p:spPr>
            <a:xfrm>
              <a:off x="800100" y="3565009"/>
              <a:ext cx="533400" cy="48561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381125" y="1371600"/>
              <a:ext cx="1752600" cy="1125120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err="1" smtClean="0"/>
                <a:t>Membuat</a:t>
              </a:r>
              <a:r>
                <a:rPr lang="en-US" sz="1400" b="1" dirty="0" smtClean="0"/>
                <a:t> </a:t>
              </a:r>
              <a:r>
                <a:rPr lang="en-US" sz="1400" b="1" dirty="0" err="1" smtClean="0"/>
                <a:t>Rencana</a:t>
              </a:r>
              <a:r>
                <a:rPr lang="en-US" sz="1400" b="1" dirty="0" smtClean="0"/>
                <a:t> improvement </a:t>
              </a:r>
              <a:r>
                <a:rPr lang="en-US" sz="1400" b="1" dirty="0" err="1" smtClean="0"/>
                <a:t>tahun</a:t>
              </a:r>
              <a:r>
                <a:rPr lang="en-US" sz="1400" b="1" dirty="0" smtClean="0"/>
                <a:t> </a:t>
              </a:r>
              <a:r>
                <a:rPr lang="en-US" sz="1400" b="1" dirty="0" err="1" smtClean="0"/>
                <a:t>depan</a:t>
              </a:r>
              <a:r>
                <a:rPr lang="en-US" sz="1400" b="1" dirty="0" smtClean="0"/>
                <a:t> (2018)</a:t>
              </a:r>
              <a:endParaRPr lang="en-US" sz="1400" b="1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406525" y="3276600"/>
              <a:ext cx="1752600" cy="1125120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/>
                <a:t>Input </a:t>
              </a:r>
              <a:r>
                <a:rPr lang="en-US" sz="1200" b="1" dirty="0" err="1" smtClean="0"/>
                <a:t>Nilai</a:t>
              </a:r>
              <a:r>
                <a:rPr lang="en-US" sz="1200" b="1" dirty="0" smtClean="0"/>
                <a:t> </a:t>
              </a:r>
              <a:r>
                <a:rPr lang="en-US" sz="1200" b="1" dirty="0" err="1" smtClean="0"/>
                <a:t>departemen</a:t>
              </a:r>
              <a:r>
                <a:rPr lang="en-US" sz="1200" b="1" dirty="0" smtClean="0"/>
                <a:t> </a:t>
              </a:r>
              <a:r>
                <a:rPr lang="en-US" sz="1200" b="1" dirty="0" err="1" smtClean="0"/>
                <a:t>divisi</a:t>
              </a:r>
              <a:r>
                <a:rPr lang="en-US" sz="1200" b="1" dirty="0" smtClean="0"/>
                <a:t> lain </a:t>
              </a:r>
              <a:r>
                <a:rPr lang="en-US" sz="1200" b="1" dirty="0" err="1" smtClean="0"/>
                <a:t>ke</a:t>
              </a:r>
              <a:r>
                <a:rPr lang="en-US" sz="1200" b="1" dirty="0" smtClean="0"/>
                <a:t> </a:t>
              </a:r>
              <a:r>
                <a:rPr lang="en-US" sz="1200" b="1" dirty="0" err="1" smtClean="0"/>
                <a:t>Sistem</a:t>
              </a:r>
              <a:endParaRPr lang="en-US" sz="1200" b="1" dirty="0" smtClean="0"/>
            </a:p>
            <a:p>
              <a:pPr algn="ctr"/>
              <a:endParaRPr lang="en-US" sz="1200" dirty="0" smtClean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239540" y="4434110"/>
              <a:ext cx="2327275" cy="530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/>
                <a:t>(</a:t>
              </a:r>
              <a:r>
                <a:rPr lang="en-US" sz="1050" dirty="0" err="1"/>
                <a:t>tidak</a:t>
              </a:r>
              <a:r>
                <a:rPr lang="en-US" sz="1050" dirty="0"/>
                <a:t> </a:t>
              </a:r>
              <a:r>
                <a:rPr lang="en-US" sz="1050" dirty="0" err="1"/>
                <a:t>menilai</a:t>
              </a:r>
              <a:r>
                <a:rPr lang="en-US" sz="1050" dirty="0"/>
                <a:t> </a:t>
              </a:r>
              <a:r>
                <a:rPr lang="en-US" sz="1050" dirty="0" err="1"/>
                <a:t>departemenya</a:t>
              </a:r>
              <a:r>
                <a:rPr lang="en-US" sz="1050" dirty="0"/>
                <a:t> </a:t>
              </a:r>
              <a:r>
                <a:rPr lang="en-US" sz="1050" dirty="0" err="1"/>
                <a:t>sendiri</a:t>
              </a:r>
              <a:r>
                <a:rPr lang="en-US" sz="1050" dirty="0"/>
                <a:t>)</a:t>
              </a:r>
            </a:p>
            <a:p>
              <a:endParaRPr lang="en-US" dirty="0"/>
            </a:p>
          </p:txBody>
        </p:sp>
        <p:sp>
          <p:nvSpPr>
            <p:cNvPr id="17" name="Right Arrow 16"/>
            <p:cNvSpPr/>
            <p:nvPr/>
          </p:nvSpPr>
          <p:spPr>
            <a:xfrm>
              <a:off x="3228975" y="1655524"/>
              <a:ext cx="533400" cy="48561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857625" y="1371600"/>
              <a:ext cx="1752600" cy="1125120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smtClean="0"/>
                <a:t>Input  </a:t>
              </a:r>
              <a:r>
                <a:rPr lang="en-US" sz="1400" b="1" dirty="0" err="1" smtClean="0"/>
                <a:t>Rencana</a:t>
              </a:r>
              <a:r>
                <a:rPr lang="en-US" sz="1400" b="1" dirty="0" smtClean="0"/>
                <a:t> Improvement </a:t>
              </a:r>
              <a:r>
                <a:rPr lang="en-US" sz="1400" b="1" dirty="0" err="1" smtClean="0"/>
                <a:t>ke</a:t>
              </a:r>
              <a:r>
                <a:rPr lang="en-US" sz="1400" b="1" dirty="0" smtClean="0"/>
                <a:t> </a:t>
              </a:r>
              <a:r>
                <a:rPr lang="en-US" sz="1400" b="1" dirty="0" err="1" smtClean="0"/>
                <a:t>Sistem</a:t>
              </a:r>
              <a:endParaRPr lang="en-US" sz="1400" b="1" dirty="0"/>
            </a:p>
          </p:txBody>
        </p: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29200" y="2057400"/>
              <a:ext cx="485775" cy="368143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3857625" y="2473456"/>
              <a:ext cx="21621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Dateline 31 Oct 2017</a:t>
              </a:r>
              <a:endParaRPr lang="en-US" sz="1200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629400" y="1986224"/>
              <a:ext cx="1752600" cy="1125120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err="1" smtClean="0"/>
                <a:t>Mengkalkulasi</a:t>
              </a:r>
              <a:r>
                <a:rPr lang="en-US" sz="1400" b="1" dirty="0" smtClean="0"/>
                <a:t> </a:t>
              </a:r>
              <a:r>
                <a:rPr lang="en-US" sz="1400" b="1" dirty="0" err="1" smtClean="0"/>
                <a:t>nilai</a:t>
              </a:r>
              <a:r>
                <a:rPr lang="en-US" sz="1400" b="1" dirty="0" smtClean="0"/>
                <a:t> </a:t>
              </a:r>
              <a:r>
                <a:rPr lang="en-US" sz="1400" b="1" dirty="0" err="1" smtClean="0"/>
                <a:t>tertinggi</a:t>
              </a:r>
              <a:r>
                <a:rPr lang="en-US" sz="1400" b="1" dirty="0" smtClean="0"/>
                <a:t> </a:t>
              </a:r>
              <a:r>
                <a:rPr lang="en-US" sz="1400" b="1" dirty="0" err="1" smtClean="0"/>
                <a:t>berdasarkan</a:t>
              </a:r>
              <a:r>
                <a:rPr lang="en-US" sz="1400" b="1" dirty="0" smtClean="0"/>
                <a:t> </a:t>
              </a:r>
              <a:r>
                <a:rPr lang="en-US" sz="1400" b="1" dirty="0" err="1" smtClean="0"/>
                <a:t>penilaian</a:t>
              </a:r>
              <a:r>
                <a:rPr lang="en-US" sz="1400" b="1" dirty="0" smtClean="0"/>
                <a:t> </a:t>
              </a:r>
              <a:r>
                <a:rPr lang="en-US" sz="1400" b="1" dirty="0" err="1" smtClean="0"/>
                <a:t>KaDiv</a:t>
              </a:r>
              <a:endParaRPr lang="en-US" sz="1400" b="1" dirty="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648657" y="3544847"/>
              <a:ext cx="1752600" cy="1010996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err="1" smtClean="0"/>
                <a:t>Didapatkan</a:t>
              </a:r>
              <a:r>
                <a:rPr lang="en-US" sz="1200" b="1" dirty="0" smtClean="0"/>
                <a:t> 1 </a:t>
              </a:r>
              <a:r>
                <a:rPr lang="en-US" sz="1200" b="1" dirty="0" err="1" smtClean="0"/>
                <a:t>perwakilan</a:t>
              </a:r>
              <a:r>
                <a:rPr lang="en-US" sz="1200" b="1" dirty="0" smtClean="0"/>
                <a:t> </a:t>
              </a:r>
              <a:r>
                <a:rPr lang="en-US" sz="1200" b="1" dirty="0" err="1" smtClean="0"/>
                <a:t>departemen</a:t>
              </a:r>
              <a:r>
                <a:rPr lang="en-US" sz="1200" b="1" dirty="0" smtClean="0"/>
                <a:t> </a:t>
              </a:r>
              <a:r>
                <a:rPr lang="en-US" sz="1200" b="1" dirty="0" err="1" smtClean="0"/>
                <a:t>dari</a:t>
              </a:r>
              <a:r>
                <a:rPr lang="en-US" sz="1200" b="1" dirty="0" smtClean="0"/>
                <a:t> </a:t>
              </a:r>
              <a:r>
                <a:rPr lang="en-US" sz="1200" b="1" dirty="0" err="1" smtClean="0"/>
                <a:t>tiap</a:t>
              </a:r>
              <a:r>
                <a:rPr lang="en-US" sz="1200" b="1" dirty="0" smtClean="0"/>
                <a:t> </a:t>
              </a:r>
              <a:r>
                <a:rPr lang="en-US" sz="1200" b="1" dirty="0" err="1" smtClean="0"/>
                <a:t>divisi</a:t>
              </a:r>
              <a:endParaRPr lang="en-US" sz="1200" b="1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322715" y="5342196"/>
              <a:ext cx="1752600" cy="1125120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err="1" smtClean="0"/>
                <a:t>Memilih</a:t>
              </a:r>
              <a:r>
                <a:rPr lang="en-US" sz="1400" b="1" dirty="0" smtClean="0"/>
                <a:t> 5 </a:t>
              </a:r>
              <a:r>
                <a:rPr lang="en-US" sz="1400" b="1" dirty="0" err="1" smtClean="0"/>
                <a:t>dari</a:t>
              </a:r>
              <a:r>
                <a:rPr lang="en-US" sz="1400" b="1" dirty="0" smtClean="0"/>
                <a:t> 8 </a:t>
              </a:r>
              <a:r>
                <a:rPr lang="en-US" sz="1400" b="1" dirty="0" err="1" smtClean="0"/>
                <a:t>departemen</a:t>
              </a:r>
              <a:endParaRPr lang="en-US" sz="1400" b="1" dirty="0"/>
            </a:p>
          </p:txBody>
        </p:sp>
        <p:sp>
          <p:nvSpPr>
            <p:cNvPr id="24" name="Right Arrow 23"/>
            <p:cNvSpPr/>
            <p:nvPr/>
          </p:nvSpPr>
          <p:spPr>
            <a:xfrm rot="20560845">
              <a:off x="3260502" y="3225379"/>
              <a:ext cx="3395427" cy="32726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79295" y="1298219"/>
              <a:ext cx="662773" cy="655941"/>
            </a:xfrm>
            <a:prstGeom prst="rect">
              <a:avLst/>
            </a:prstGeom>
          </p:spPr>
        </p:pic>
        <p:sp>
          <p:nvSpPr>
            <p:cNvPr id="26" name="TextBox 25"/>
            <p:cNvSpPr txBox="1"/>
            <p:nvPr/>
          </p:nvSpPr>
          <p:spPr>
            <a:xfrm>
              <a:off x="7311430" y="1431574"/>
              <a:ext cx="15277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 smtClean="0"/>
                <a:t>Sistem</a:t>
              </a:r>
              <a:r>
                <a:rPr lang="en-US" sz="1600" b="1" dirty="0" smtClean="0"/>
                <a:t> </a:t>
              </a:r>
              <a:r>
                <a:rPr lang="en-US" sz="1600" b="1" dirty="0" err="1" smtClean="0"/>
                <a:t>Aplikasi</a:t>
              </a:r>
              <a:endParaRPr lang="en-US" sz="1600" b="1" dirty="0"/>
            </a:p>
          </p:txBody>
        </p:sp>
        <p:sp>
          <p:nvSpPr>
            <p:cNvPr id="27" name="Right Arrow 26"/>
            <p:cNvSpPr/>
            <p:nvPr/>
          </p:nvSpPr>
          <p:spPr>
            <a:xfrm rot="1688755">
              <a:off x="5633595" y="1959267"/>
              <a:ext cx="974505" cy="32726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723676" y="4530500"/>
              <a:ext cx="219054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(8 </a:t>
              </a:r>
              <a:r>
                <a:rPr lang="en-US" sz="1200" dirty="0" err="1" smtClean="0"/>
                <a:t>dept</a:t>
              </a:r>
              <a:r>
                <a:rPr lang="en-US" sz="1200" dirty="0" smtClean="0"/>
                <a:t> </a:t>
              </a:r>
              <a:r>
                <a:rPr lang="en-US" sz="1200" dirty="0" err="1" smtClean="0"/>
                <a:t>dari</a:t>
              </a:r>
              <a:r>
                <a:rPr lang="en-US" sz="1200" dirty="0" smtClean="0"/>
                <a:t> 8 </a:t>
              </a:r>
              <a:r>
                <a:rPr lang="en-US" sz="1200" dirty="0" err="1" smtClean="0"/>
                <a:t>divisi</a:t>
              </a:r>
              <a:r>
                <a:rPr lang="en-US" sz="1200" dirty="0" smtClean="0"/>
                <a:t>)</a:t>
              </a:r>
              <a:endParaRPr lang="en-US" sz="1200" dirty="0"/>
            </a:p>
          </p:txBody>
        </p:sp>
        <p:sp>
          <p:nvSpPr>
            <p:cNvPr id="29" name="Right Arrow 28"/>
            <p:cNvSpPr/>
            <p:nvPr/>
          </p:nvSpPr>
          <p:spPr>
            <a:xfrm rot="5400000">
              <a:off x="7270483" y="4897396"/>
              <a:ext cx="470434" cy="32726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ight Arrow 29"/>
            <p:cNvSpPr/>
            <p:nvPr/>
          </p:nvSpPr>
          <p:spPr>
            <a:xfrm rot="5400000">
              <a:off x="7313968" y="3176705"/>
              <a:ext cx="329730" cy="32726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8202112" y="5296245"/>
              <a:ext cx="504201" cy="806721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8105180" y="6096506"/>
              <a:ext cx="9213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err="1" smtClean="0"/>
                <a:t>Direksi</a:t>
              </a:r>
              <a:endParaRPr lang="en-US" sz="1400" b="1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4081915" y="5330677"/>
              <a:ext cx="1752600" cy="1125120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smtClean="0"/>
                <a:t>5 </a:t>
              </a:r>
              <a:r>
                <a:rPr lang="en-US" sz="1400" b="1" dirty="0" err="1" smtClean="0"/>
                <a:t>Departemen</a:t>
              </a:r>
              <a:r>
                <a:rPr lang="en-US" sz="1400" b="1" dirty="0" smtClean="0"/>
                <a:t> </a:t>
              </a:r>
              <a:r>
                <a:rPr lang="en-US" sz="1400" b="1" dirty="0" err="1" smtClean="0"/>
                <a:t>melakukan</a:t>
              </a:r>
              <a:r>
                <a:rPr lang="en-US" sz="1400" b="1" dirty="0" smtClean="0"/>
                <a:t> </a:t>
              </a:r>
              <a:r>
                <a:rPr lang="en-US" sz="1400" b="1" dirty="0" err="1" smtClean="0"/>
                <a:t>presentasi</a:t>
              </a:r>
              <a:endParaRPr lang="en-US" sz="1400" b="1" dirty="0"/>
            </a:p>
          </p:txBody>
        </p:sp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60813" y="5130282"/>
              <a:ext cx="1633460" cy="1381080"/>
            </a:xfrm>
            <a:prstGeom prst="rect">
              <a:avLst/>
            </a:prstGeom>
          </p:spPr>
        </p:pic>
        <p:sp>
          <p:nvSpPr>
            <p:cNvPr id="35" name="TextBox 34"/>
            <p:cNvSpPr txBox="1"/>
            <p:nvPr/>
          </p:nvSpPr>
          <p:spPr>
            <a:xfrm>
              <a:off x="992415" y="6275794"/>
              <a:ext cx="18553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 smtClean="0"/>
                <a:t>Didapatkan</a:t>
              </a:r>
              <a:r>
                <a:rPr lang="en-US" sz="1600" b="1" dirty="0" smtClean="0"/>
                <a:t> </a:t>
              </a:r>
              <a:r>
                <a:rPr lang="en-US" sz="1600" b="1" dirty="0" err="1" smtClean="0"/>
                <a:t>Juara</a:t>
              </a:r>
              <a:endParaRPr lang="en-US" sz="1600" b="1" dirty="0"/>
            </a:p>
          </p:txBody>
        </p:sp>
        <p:sp>
          <p:nvSpPr>
            <p:cNvPr id="36" name="Right Arrow 35"/>
            <p:cNvSpPr/>
            <p:nvPr/>
          </p:nvSpPr>
          <p:spPr>
            <a:xfrm rot="10800000">
              <a:off x="2702020" y="5724485"/>
              <a:ext cx="1291827" cy="32726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ight Arrow 36"/>
            <p:cNvSpPr/>
            <p:nvPr/>
          </p:nvSpPr>
          <p:spPr>
            <a:xfrm rot="10800000">
              <a:off x="5889646" y="5699605"/>
              <a:ext cx="369625" cy="32726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00503" y="4058297"/>
              <a:ext cx="433222" cy="328316"/>
            </a:xfrm>
            <a:prstGeom prst="rect">
              <a:avLst/>
            </a:prstGeom>
          </p:spPr>
        </p:pic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101594" y="5995273"/>
              <a:ext cx="429835" cy="4002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26820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38619"/>
            <a:ext cx="12191999" cy="1280890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4</a:t>
            </a:r>
            <a:r>
              <a:rPr lang="en-US" sz="3200" dirty="0" smtClean="0"/>
              <a:t>. </a:t>
            </a:r>
            <a:r>
              <a:rPr lang="en-US" sz="3200" dirty="0" err="1" smtClean="0"/>
              <a:t>Menghapus</a:t>
            </a:r>
            <a:r>
              <a:rPr lang="en-US" sz="3200" dirty="0" smtClean="0"/>
              <a:t> </a:t>
            </a:r>
            <a:r>
              <a:rPr lang="en-US" sz="3200" dirty="0"/>
              <a:t>Planning Score </a:t>
            </a:r>
            <a:r>
              <a:rPr lang="en-US" sz="3200" b="1" dirty="0"/>
              <a:t>(DELETE) </a:t>
            </a:r>
          </a:p>
        </p:txBody>
      </p:sp>
      <p:pic>
        <p:nvPicPr>
          <p:cNvPr id="4" name="delete planning scor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1770" y="1083004"/>
            <a:ext cx="10809962" cy="5660661"/>
          </a:xfrm>
        </p:spPr>
      </p:pic>
      <p:sp>
        <p:nvSpPr>
          <p:cNvPr id="5" name="Rectangle 4"/>
          <p:cNvSpPr/>
          <p:nvPr/>
        </p:nvSpPr>
        <p:spPr>
          <a:xfrm>
            <a:off x="0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92471" y="0"/>
            <a:ext cx="2179529" cy="35072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Scoring Improvement Planning</a:t>
            </a:r>
          </a:p>
        </p:txBody>
      </p:sp>
      <p:sp>
        <p:nvSpPr>
          <p:cNvPr id="7" name="Rectangle 6"/>
          <p:cNvSpPr/>
          <p:nvPr/>
        </p:nvSpPr>
        <p:spPr>
          <a:xfrm>
            <a:off x="4784942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Scoring </a:t>
            </a:r>
            <a:r>
              <a:rPr lang="en-US" sz="1600" dirty="0" err="1">
                <a:solidFill>
                  <a:schemeClr val="tx1"/>
                </a:solidFill>
              </a:rPr>
              <a:t>Realisasi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177413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Manage Progress </a:t>
            </a:r>
            <a:r>
              <a:rPr lang="en-US" sz="1200" dirty="0" err="1" smtClean="0">
                <a:solidFill>
                  <a:schemeClr val="tx1"/>
                </a:solidFill>
              </a:rPr>
              <a:t>Departemen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544833" y="-8167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Logout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104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6483" y="624110"/>
            <a:ext cx="9588130" cy="1280890"/>
          </a:xfrm>
        </p:spPr>
        <p:txBody>
          <a:bodyPr/>
          <a:lstStyle/>
          <a:p>
            <a:r>
              <a:rPr lang="en-US" dirty="0"/>
              <a:t>Scoring </a:t>
            </a:r>
            <a:r>
              <a:rPr lang="en-US" dirty="0" err="1" smtClean="0"/>
              <a:t>Realisasi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Fungsi</a:t>
            </a:r>
            <a:r>
              <a:rPr lang="en-US" dirty="0"/>
              <a:t>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menu Scoring – </a:t>
            </a:r>
            <a:r>
              <a:rPr lang="en-US" dirty="0" smtClean="0"/>
              <a:t>Realization Score</a:t>
            </a:r>
            <a:endParaRPr lang="en-US" dirty="0"/>
          </a:p>
          <a:p>
            <a:pPr>
              <a:buFont typeface="Wingdings 3" charset="2"/>
              <a:buAutoNum type="arabicPeriod"/>
            </a:pPr>
            <a:r>
              <a:rPr lang="en-US" dirty="0" err="1"/>
              <a:t>Melihat</a:t>
            </a:r>
            <a:r>
              <a:rPr lang="en-US" dirty="0"/>
              <a:t> </a:t>
            </a:r>
            <a:r>
              <a:rPr lang="en-US" dirty="0" err="1" smtClean="0"/>
              <a:t>Realisasi</a:t>
            </a:r>
            <a:r>
              <a:rPr lang="en-US" dirty="0" smtClean="0"/>
              <a:t> </a:t>
            </a:r>
            <a:r>
              <a:rPr lang="en-US" dirty="0"/>
              <a:t>Improvement </a:t>
            </a:r>
            <a:r>
              <a:rPr lang="en-US" dirty="0" err="1"/>
              <a:t>tiap</a:t>
            </a:r>
            <a:r>
              <a:rPr lang="en-US" dirty="0"/>
              <a:t> </a:t>
            </a:r>
            <a:r>
              <a:rPr lang="en-US" dirty="0" err="1"/>
              <a:t>departemen</a:t>
            </a:r>
            <a:r>
              <a:rPr lang="en-US" dirty="0"/>
              <a:t> (</a:t>
            </a:r>
            <a:r>
              <a:rPr lang="en-US" dirty="0" err="1"/>
              <a:t>kecuali</a:t>
            </a:r>
            <a:r>
              <a:rPr lang="en-US" dirty="0"/>
              <a:t> </a:t>
            </a:r>
            <a:r>
              <a:rPr lang="en-US" dirty="0" err="1"/>
              <a:t>departemen</a:t>
            </a:r>
            <a:r>
              <a:rPr lang="en-US" dirty="0"/>
              <a:t> </a:t>
            </a:r>
            <a:r>
              <a:rPr lang="en-US" dirty="0" err="1"/>
              <a:t>bawahanya</a:t>
            </a:r>
            <a:r>
              <a:rPr lang="en-US" dirty="0"/>
              <a:t> )</a:t>
            </a:r>
          </a:p>
          <a:p>
            <a:pPr>
              <a:buAutoNum type="arabicPeriod"/>
            </a:pPr>
            <a:r>
              <a:rPr lang="en-US" dirty="0" err="1" smtClean="0"/>
              <a:t>Menginput</a:t>
            </a:r>
            <a:r>
              <a:rPr lang="en-US" dirty="0" smtClean="0"/>
              <a:t> Score </a:t>
            </a:r>
            <a:r>
              <a:rPr lang="en-US" dirty="0" err="1" smtClean="0"/>
              <a:t>Realisasi</a:t>
            </a:r>
            <a:r>
              <a:rPr lang="en-US" dirty="0" smtClean="0"/>
              <a:t> </a:t>
            </a:r>
            <a:r>
              <a:rPr lang="en-US" b="1" dirty="0"/>
              <a:t>(INPUT)</a:t>
            </a:r>
          </a:p>
          <a:p>
            <a:pPr>
              <a:buAutoNum type="arabicPeriod"/>
            </a:pPr>
            <a:r>
              <a:rPr lang="en-US" dirty="0" err="1"/>
              <a:t>Mengedit</a:t>
            </a:r>
            <a:r>
              <a:rPr lang="en-US" dirty="0"/>
              <a:t> Score </a:t>
            </a:r>
            <a:r>
              <a:rPr lang="en-US" dirty="0" err="1"/>
              <a:t>Realisasi</a:t>
            </a:r>
            <a:r>
              <a:rPr lang="en-US" dirty="0"/>
              <a:t> </a:t>
            </a:r>
            <a:r>
              <a:rPr lang="en-US" b="1" dirty="0" smtClean="0"/>
              <a:t>(</a:t>
            </a:r>
            <a:r>
              <a:rPr lang="en-US" b="1" dirty="0"/>
              <a:t>EDIT) </a:t>
            </a:r>
          </a:p>
          <a:p>
            <a:pPr>
              <a:buAutoNum type="arabicPeriod"/>
            </a:pPr>
            <a:r>
              <a:rPr lang="en-US" dirty="0" err="1"/>
              <a:t>Menghapus</a:t>
            </a:r>
            <a:r>
              <a:rPr lang="en-US" dirty="0"/>
              <a:t> Score </a:t>
            </a:r>
            <a:r>
              <a:rPr lang="en-US" dirty="0" err="1"/>
              <a:t>Realisasi</a:t>
            </a:r>
            <a:r>
              <a:rPr lang="en-US" dirty="0"/>
              <a:t> </a:t>
            </a:r>
            <a:r>
              <a:rPr lang="en-US" b="1" dirty="0" smtClean="0"/>
              <a:t>(</a:t>
            </a:r>
            <a:r>
              <a:rPr lang="en-US" b="1" dirty="0"/>
              <a:t>DELETE) 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92471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Scoring Improvement Planning</a:t>
            </a:r>
          </a:p>
        </p:txBody>
      </p:sp>
      <p:sp>
        <p:nvSpPr>
          <p:cNvPr id="7" name="Rectangle 6"/>
          <p:cNvSpPr/>
          <p:nvPr/>
        </p:nvSpPr>
        <p:spPr>
          <a:xfrm>
            <a:off x="4784942" y="0"/>
            <a:ext cx="2179529" cy="35072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Scoring </a:t>
            </a:r>
            <a:r>
              <a:rPr lang="en-US" sz="1600" b="1" dirty="0" err="1">
                <a:solidFill>
                  <a:schemeClr val="bg1"/>
                </a:solidFill>
              </a:rPr>
              <a:t>Realisasi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177413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Manage Progress </a:t>
            </a:r>
            <a:r>
              <a:rPr lang="en-US" sz="1200" dirty="0" err="1" smtClean="0">
                <a:solidFill>
                  <a:schemeClr val="tx1"/>
                </a:solidFill>
              </a:rPr>
              <a:t>Departemen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544833" y="-8167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Logout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53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6795" y="624110"/>
            <a:ext cx="9437817" cy="1280890"/>
          </a:xfrm>
        </p:spPr>
        <p:txBody>
          <a:bodyPr/>
          <a:lstStyle/>
          <a:p>
            <a:r>
              <a:rPr lang="en-US" dirty="0" smtClean="0"/>
              <a:t>Manage Progress </a:t>
            </a:r>
            <a:r>
              <a:rPr lang="en-US" dirty="0" err="1" smtClean="0"/>
              <a:t>Departemen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Fungsi</a:t>
            </a:r>
            <a:r>
              <a:rPr lang="en-US" dirty="0" smtClean="0"/>
              <a:t> yang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dilakukan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menu my </a:t>
            </a:r>
            <a:r>
              <a:rPr lang="en-US" dirty="0" err="1" smtClean="0"/>
              <a:t>departement</a:t>
            </a:r>
            <a:endParaRPr lang="en-US" dirty="0" smtClean="0"/>
          </a:p>
          <a:p>
            <a:pPr>
              <a:buFont typeface="Wingdings 3" charset="2"/>
              <a:buAutoNum type="arabicPeriod"/>
            </a:pPr>
            <a:r>
              <a:rPr lang="en-US" dirty="0" err="1"/>
              <a:t>Melihat</a:t>
            </a:r>
            <a:r>
              <a:rPr lang="en-US" dirty="0"/>
              <a:t> </a:t>
            </a:r>
            <a:r>
              <a:rPr lang="en-US" dirty="0" err="1" smtClean="0"/>
              <a:t>Capaian</a:t>
            </a:r>
            <a:r>
              <a:rPr lang="en-US" dirty="0" smtClean="0"/>
              <a:t> </a:t>
            </a:r>
            <a:r>
              <a:rPr lang="en-US" dirty="0" err="1" smtClean="0"/>
              <a:t>Realisasi</a:t>
            </a:r>
            <a:r>
              <a:rPr lang="en-US" dirty="0" smtClean="0"/>
              <a:t> </a:t>
            </a:r>
            <a:r>
              <a:rPr lang="en-US" dirty="0" err="1" smtClean="0"/>
              <a:t>Departemen</a:t>
            </a:r>
            <a:endParaRPr lang="en-US" dirty="0" smtClean="0"/>
          </a:p>
          <a:p>
            <a:pPr>
              <a:buAutoNum type="arabicPeriod"/>
            </a:pPr>
            <a:r>
              <a:rPr lang="en-US" dirty="0" err="1" smtClean="0"/>
              <a:t>Menginput</a:t>
            </a:r>
            <a:r>
              <a:rPr lang="en-US" dirty="0" smtClean="0"/>
              <a:t> </a:t>
            </a:r>
            <a:r>
              <a:rPr lang="en-US" dirty="0" err="1" smtClean="0"/>
              <a:t>Capaian</a:t>
            </a:r>
            <a:r>
              <a:rPr lang="en-US" dirty="0" smtClean="0"/>
              <a:t> </a:t>
            </a:r>
            <a:r>
              <a:rPr lang="en-US" dirty="0" err="1" smtClean="0"/>
              <a:t>Realisasi</a:t>
            </a:r>
            <a:r>
              <a:rPr lang="en-US" dirty="0" smtClean="0"/>
              <a:t> </a:t>
            </a:r>
            <a:r>
              <a:rPr lang="en-US" dirty="0" err="1" smtClean="0"/>
              <a:t>Departemen</a:t>
            </a:r>
            <a:r>
              <a:rPr lang="en-US" dirty="0" smtClean="0"/>
              <a:t> </a:t>
            </a:r>
            <a:r>
              <a:rPr lang="en-US" b="1" dirty="0" smtClean="0"/>
              <a:t>(INPUT)</a:t>
            </a:r>
          </a:p>
          <a:p>
            <a:pPr>
              <a:buAutoNum type="arabicPeriod"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392471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Scoring Improvement Planning</a:t>
            </a:r>
          </a:p>
        </p:txBody>
      </p:sp>
      <p:sp>
        <p:nvSpPr>
          <p:cNvPr id="6" name="Rectangle 5"/>
          <p:cNvSpPr/>
          <p:nvPr/>
        </p:nvSpPr>
        <p:spPr>
          <a:xfrm>
            <a:off x="4784942" y="0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Scoring </a:t>
            </a:r>
            <a:r>
              <a:rPr lang="en-US" sz="1600" dirty="0" err="1">
                <a:solidFill>
                  <a:schemeClr val="tx1"/>
                </a:solidFill>
              </a:rPr>
              <a:t>Realisasi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177413" y="0"/>
            <a:ext cx="2179529" cy="35072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Manage Progress </a:t>
            </a:r>
            <a:r>
              <a:rPr lang="en-US" sz="1200" dirty="0" err="1" smtClean="0">
                <a:solidFill>
                  <a:schemeClr val="bg1"/>
                </a:solidFill>
              </a:rPr>
              <a:t>Departemen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544833" y="-8167"/>
            <a:ext cx="2179529" cy="3507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Logout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6125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REWARD KPI AWARD 2017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4" y="2133600"/>
            <a:ext cx="8911687" cy="377762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Program Improvement 2018</a:t>
            </a:r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 err="1">
                <a:solidFill>
                  <a:schemeClr val="tx1"/>
                </a:solidFill>
              </a:rPr>
              <a:t>Juara</a:t>
            </a:r>
            <a:r>
              <a:rPr lang="en-US" b="1" dirty="0">
                <a:solidFill>
                  <a:schemeClr val="tx1"/>
                </a:solidFill>
              </a:rPr>
              <a:t> 1</a:t>
            </a:r>
            <a:r>
              <a:rPr lang="en-US" dirty="0">
                <a:solidFill>
                  <a:schemeClr val="tx1"/>
                </a:solidFill>
              </a:rPr>
              <a:t>	: </a:t>
            </a:r>
            <a:r>
              <a:rPr lang="en-US" dirty="0" err="1">
                <a:solidFill>
                  <a:schemeClr val="tx1"/>
                </a:solidFill>
              </a:rPr>
              <a:t>Uang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Rp</a:t>
            </a:r>
            <a:r>
              <a:rPr lang="en-US" dirty="0">
                <a:solidFill>
                  <a:schemeClr val="tx1"/>
                </a:solidFill>
              </a:rPr>
              <a:t>. 1.500.000,00 + voucher </a:t>
            </a:r>
            <a:r>
              <a:rPr lang="en-US" dirty="0" err="1">
                <a:solidFill>
                  <a:schemeClr val="tx1"/>
                </a:solidFill>
              </a:rPr>
              <a:t>untuk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inventaris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kantor</a:t>
            </a:r>
            <a:r>
              <a:rPr lang="en-US" dirty="0">
                <a:solidFill>
                  <a:schemeClr val="tx1"/>
                </a:solidFill>
              </a:rPr>
              <a:t> 		  </a:t>
            </a:r>
            <a:r>
              <a:rPr lang="en-US" dirty="0" err="1">
                <a:solidFill>
                  <a:schemeClr val="tx1"/>
                </a:solidFill>
              </a:rPr>
              <a:t>senilai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Rp</a:t>
            </a:r>
            <a:r>
              <a:rPr lang="en-US" dirty="0">
                <a:solidFill>
                  <a:schemeClr val="tx1"/>
                </a:solidFill>
              </a:rPr>
              <a:t>. 1.500.000 + </a:t>
            </a:r>
            <a:r>
              <a:rPr lang="en-US" dirty="0" err="1">
                <a:solidFill>
                  <a:schemeClr val="tx1"/>
                </a:solidFill>
              </a:rPr>
              <a:t>Sertifikat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b="1" dirty="0" err="1">
                <a:solidFill>
                  <a:schemeClr val="tx1"/>
                </a:solidFill>
              </a:rPr>
              <a:t>Juara</a:t>
            </a:r>
            <a:r>
              <a:rPr lang="en-US" b="1" dirty="0">
                <a:solidFill>
                  <a:schemeClr val="tx1"/>
                </a:solidFill>
              </a:rPr>
              <a:t> 2</a:t>
            </a:r>
            <a:r>
              <a:rPr lang="en-US" dirty="0">
                <a:solidFill>
                  <a:schemeClr val="tx1"/>
                </a:solidFill>
              </a:rPr>
              <a:t>	: </a:t>
            </a:r>
            <a:r>
              <a:rPr lang="en-US" dirty="0" err="1">
                <a:solidFill>
                  <a:schemeClr val="tx1"/>
                </a:solidFill>
              </a:rPr>
              <a:t>Uang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Rp</a:t>
            </a:r>
            <a:r>
              <a:rPr lang="en-US" dirty="0">
                <a:solidFill>
                  <a:schemeClr val="tx1"/>
                </a:solidFill>
              </a:rPr>
              <a:t>. 1.000.000,00 + voucher </a:t>
            </a:r>
            <a:r>
              <a:rPr lang="en-US" dirty="0" err="1">
                <a:solidFill>
                  <a:schemeClr val="tx1"/>
                </a:solidFill>
              </a:rPr>
              <a:t>untuk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inventaris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kantor</a:t>
            </a:r>
            <a:r>
              <a:rPr lang="en-US" dirty="0">
                <a:solidFill>
                  <a:schemeClr val="tx1"/>
                </a:solidFill>
              </a:rPr>
              <a:t> 		  </a:t>
            </a:r>
            <a:r>
              <a:rPr lang="en-US" dirty="0" err="1">
                <a:solidFill>
                  <a:schemeClr val="tx1"/>
                </a:solidFill>
              </a:rPr>
              <a:t>senilai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Rp</a:t>
            </a:r>
            <a:r>
              <a:rPr lang="en-US" dirty="0">
                <a:solidFill>
                  <a:schemeClr val="tx1"/>
                </a:solidFill>
              </a:rPr>
              <a:t>. 1.000.000 + </a:t>
            </a:r>
            <a:r>
              <a:rPr lang="en-US" dirty="0" err="1">
                <a:solidFill>
                  <a:schemeClr val="tx1"/>
                </a:solidFill>
              </a:rPr>
              <a:t>Sertifikat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b="1" dirty="0" err="1">
                <a:solidFill>
                  <a:schemeClr val="tx1"/>
                </a:solidFill>
              </a:rPr>
              <a:t>Juara</a:t>
            </a:r>
            <a:r>
              <a:rPr lang="en-US" b="1" dirty="0">
                <a:solidFill>
                  <a:schemeClr val="tx1"/>
                </a:solidFill>
              </a:rPr>
              <a:t> 3</a:t>
            </a:r>
            <a:r>
              <a:rPr lang="en-US" dirty="0">
                <a:solidFill>
                  <a:schemeClr val="tx1"/>
                </a:solidFill>
              </a:rPr>
              <a:t>	: </a:t>
            </a:r>
            <a:r>
              <a:rPr lang="en-US" dirty="0" err="1">
                <a:solidFill>
                  <a:schemeClr val="tx1"/>
                </a:solidFill>
              </a:rPr>
              <a:t>Uang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Rp</a:t>
            </a:r>
            <a:r>
              <a:rPr lang="en-US" dirty="0">
                <a:solidFill>
                  <a:schemeClr val="tx1"/>
                </a:solidFill>
              </a:rPr>
              <a:t>. 500.000,00 + voucher </a:t>
            </a:r>
            <a:r>
              <a:rPr lang="en-US" dirty="0" err="1">
                <a:solidFill>
                  <a:schemeClr val="tx1"/>
                </a:solidFill>
              </a:rPr>
              <a:t>untuk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inventaris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kantor</a:t>
            </a:r>
            <a:r>
              <a:rPr lang="en-US" dirty="0">
                <a:solidFill>
                  <a:schemeClr val="tx1"/>
                </a:solidFill>
              </a:rPr>
              <a:t> 		  </a:t>
            </a:r>
            <a:r>
              <a:rPr lang="en-US" dirty="0" err="1">
                <a:solidFill>
                  <a:schemeClr val="tx1"/>
                </a:solidFill>
              </a:rPr>
              <a:t>senilai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Rp</a:t>
            </a:r>
            <a:r>
              <a:rPr lang="en-US" dirty="0">
                <a:solidFill>
                  <a:schemeClr val="tx1"/>
                </a:solidFill>
              </a:rPr>
              <a:t>. 500.000 + </a:t>
            </a:r>
            <a:r>
              <a:rPr lang="en-US" dirty="0" err="1" smtClean="0">
                <a:solidFill>
                  <a:schemeClr val="tx1"/>
                </a:solidFill>
              </a:rPr>
              <a:t>Sertifikat</a:t>
            </a:r>
            <a:endParaRPr lang="en-US" dirty="0" smtClean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469710" y="4734342"/>
            <a:ext cx="8404964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BAGAIMANA DENGAN PENILAIAN KPI </a:t>
            </a:r>
          </a:p>
          <a:p>
            <a:pPr algn="ctr"/>
            <a:r>
              <a:rPr lang="en-US" sz="44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SELAMA INI</a:t>
            </a:r>
            <a:endParaRPr lang="en-US" sz="4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082398" y="3043824"/>
            <a:ext cx="1365337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7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?</a:t>
            </a:r>
            <a:endParaRPr lang="en-US" sz="287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669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888" y="666314"/>
            <a:ext cx="8911687" cy="698252"/>
          </a:xfrm>
        </p:spPr>
        <p:txBody>
          <a:bodyPr/>
          <a:lstStyle/>
          <a:p>
            <a:r>
              <a:rPr lang="en-US" b="1" dirty="0"/>
              <a:t>Reward KPI </a:t>
            </a:r>
            <a:r>
              <a:rPr lang="en-US" b="1" dirty="0" err="1"/>
              <a:t>tahun</a:t>
            </a:r>
            <a:r>
              <a:rPr lang="en-US" b="1" dirty="0"/>
              <a:t> 2017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50428" y="1695188"/>
            <a:ext cx="9802421" cy="4931079"/>
          </a:xfrm>
        </p:spPr>
        <p:txBody>
          <a:bodyPr anchor="ctr">
            <a:normAutofit fontScale="62500" lnSpcReduction="20000"/>
          </a:bodyPr>
          <a:lstStyle/>
          <a:p>
            <a:pPr>
              <a:buFontTx/>
              <a:buChar char="-"/>
            </a:pPr>
            <a:r>
              <a:rPr lang="en-US" sz="3200" dirty="0" err="1">
                <a:solidFill>
                  <a:schemeClr val="tx1"/>
                </a:solidFill>
              </a:rPr>
              <a:t>Semua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  <a:r>
              <a:rPr lang="en-US" sz="3200" dirty="0" err="1">
                <a:solidFill>
                  <a:schemeClr val="tx1"/>
                </a:solidFill>
              </a:rPr>
              <a:t>departemen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  <a:r>
              <a:rPr lang="en-US" sz="3200" dirty="0" err="1">
                <a:solidFill>
                  <a:schemeClr val="tx1"/>
                </a:solidFill>
              </a:rPr>
              <a:t>akan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  <a:r>
              <a:rPr lang="en-US" sz="3200" dirty="0" err="1">
                <a:solidFill>
                  <a:schemeClr val="tx1"/>
                </a:solidFill>
              </a:rPr>
              <a:t>diberikan</a:t>
            </a:r>
            <a:r>
              <a:rPr lang="en-US" sz="3200" dirty="0">
                <a:solidFill>
                  <a:schemeClr val="tx1"/>
                </a:solidFill>
              </a:rPr>
              <a:t> reward </a:t>
            </a:r>
            <a:r>
              <a:rPr lang="en-US" sz="3200" dirty="0" err="1">
                <a:solidFill>
                  <a:schemeClr val="tx1"/>
                </a:solidFill>
              </a:rPr>
              <a:t>sesuai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  <a:r>
              <a:rPr lang="en-US" sz="3200" dirty="0" err="1">
                <a:solidFill>
                  <a:schemeClr val="tx1"/>
                </a:solidFill>
              </a:rPr>
              <a:t>dengan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  <a:r>
              <a:rPr lang="en-US" sz="3200" dirty="0" err="1">
                <a:solidFill>
                  <a:schemeClr val="tx1"/>
                </a:solidFill>
              </a:rPr>
              <a:t>nilai</a:t>
            </a:r>
            <a:r>
              <a:rPr lang="en-US" sz="3200" dirty="0">
                <a:solidFill>
                  <a:schemeClr val="tx1"/>
                </a:solidFill>
              </a:rPr>
              <a:t> KPI </a:t>
            </a:r>
            <a:r>
              <a:rPr lang="en-US" sz="3200" dirty="0" err="1">
                <a:solidFill>
                  <a:schemeClr val="tx1"/>
                </a:solidFill>
              </a:rPr>
              <a:t>dengan</a:t>
            </a:r>
            <a:r>
              <a:rPr lang="en-US" sz="3200" dirty="0">
                <a:solidFill>
                  <a:schemeClr val="tx1"/>
                </a:solidFill>
              </a:rPr>
              <a:t> nominal </a:t>
            </a:r>
            <a:r>
              <a:rPr lang="en-US" sz="3200" dirty="0" err="1">
                <a:solidFill>
                  <a:schemeClr val="tx1"/>
                </a:solidFill>
              </a:rPr>
              <a:t>maksimal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  <a:r>
              <a:rPr lang="en-US" sz="3200" dirty="0" smtClean="0">
                <a:solidFill>
                  <a:schemeClr val="tx1"/>
                </a:solidFill>
              </a:rPr>
              <a:t>1.000.000</a:t>
            </a:r>
            <a:endParaRPr lang="en-US" sz="3200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endParaRPr lang="en-US" sz="3200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endParaRPr lang="en-US" sz="3200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endParaRPr lang="en-US" sz="3200" dirty="0">
              <a:solidFill>
                <a:schemeClr val="tx1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r>
              <a:rPr lang="en-US" sz="3400" dirty="0">
                <a:solidFill>
                  <a:schemeClr val="tx1"/>
                </a:solidFill>
              </a:rPr>
              <a:t>Reward </a:t>
            </a:r>
            <a:r>
              <a:rPr lang="en-US" sz="3600" b="1" dirty="0" err="1">
                <a:solidFill>
                  <a:schemeClr val="tx1"/>
                </a:solidFill>
              </a:rPr>
              <a:t>hanya</a:t>
            </a:r>
            <a:r>
              <a:rPr lang="en-US" sz="3600" b="1" dirty="0">
                <a:solidFill>
                  <a:schemeClr val="tx1"/>
                </a:solidFill>
              </a:rPr>
              <a:t> </a:t>
            </a:r>
            <a:r>
              <a:rPr lang="en-US" sz="3600" b="1" dirty="0" err="1">
                <a:solidFill>
                  <a:schemeClr val="tx1"/>
                </a:solidFill>
              </a:rPr>
              <a:t>diberikan</a:t>
            </a:r>
            <a:r>
              <a:rPr lang="en-US" sz="3600" b="1" dirty="0">
                <a:solidFill>
                  <a:schemeClr val="tx1"/>
                </a:solidFill>
              </a:rPr>
              <a:t> </a:t>
            </a:r>
            <a:r>
              <a:rPr lang="en-US" sz="3400" dirty="0" err="1">
                <a:solidFill>
                  <a:schemeClr val="tx1"/>
                </a:solidFill>
              </a:rPr>
              <a:t>kepada</a:t>
            </a:r>
            <a:r>
              <a:rPr lang="en-US" sz="3400" dirty="0">
                <a:solidFill>
                  <a:schemeClr val="tx1"/>
                </a:solidFill>
              </a:rPr>
              <a:t> </a:t>
            </a:r>
            <a:r>
              <a:rPr lang="en-US" sz="3400" dirty="0" err="1">
                <a:solidFill>
                  <a:schemeClr val="tx1"/>
                </a:solidFill>
              </a:rPr>
              <a:t>departemen</a:t>
            </a:r>
            <a:r>
              <a:rPr lang="en-US" sz="3400" dirty="0">
                <a:solidFill>
                  <a:schemeClr val="tx1"/>
                </a:solidFill>
              </a:rPr>
              <a:t> yang </a:t>
            </a:r>
            <a:r>
              <a:rPr lang="en-US" sz="3400" dirty="0" err="1">
                <a:solidFill>
                  <a:schemeClr val="tx1"/>
                </a:solidFill>
              </a:rPr>
              <a:t>mengumpulkan</a:t>
            </a:r>
            <a:r>
              <a:rPr lang="en-US" sz="3400" dirty="0">
                <a:solidFill>
                  <a:schemeClr val="tx1"/>
                </a:solidFill>
              </a:rPr>
              <a:t> planning improvement 2018 </a:t>
            </a:r>
            <a:r>
              <a:rPr lang="en-US" sz="3400" dirty="0" err="1">
                <a:solidFill>
                  <a:schemeClr val="tx1"/>
                </a:solidFill>
              </a:rPr>
              <a:t>melalui</a:t>
            </a:r>
            <a:r>
              <a:rPr lang="en-US" sz="3400" dirty="0">
                <a:solidFill>
                  <a:schemeClr val="tx1"/>
                </a:solidFill>
              </a:rPr>
              <a:t> </a:t>
            </a:r>
            <a:r>
              <a:rPr lang="en-US" sz="3400" dirty="0" err="1">
                <a:solidFill>
                  <a:schemeClr val="tx1"/>
                </a:solidFill>
              </a:rPr>
              <a:t>aplikasi</a:t>
            </a:r>
            <a:r>
              <a:rPr lang="en-US" sz="3400" dirty="0">
                <a:solidFill>
                  <a:schemeClr val="tx1"/>
                </a:solidFill>
              </a:rPr>
              <a:t> </a:t>
            </a:r>
            <a:endParaRPr lang="en-US" sz="3400" dirty="0" smtClean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r>
              <a:rPr lang="en-US" sz="3400" dirty="0">
                <a:solidFill>
                  <a:schemeClr val="tx1"/>
                </a:solidFill>
              </a:rPr>
              <a:t>Reward </a:t>
            </a:r>
            <a:r>
              <a:rPr lang="en-US" sz="3400" dirty="0" err="1">
                <a:solidFill>
                  <a:schemeClr val="tx1"/>
                </a:solidFill>
              </a:rPr>
              <a:t>tidak</a:t>
            </a:r>
            <a:r>
              <a:rPr lang="en-US" sz="3400" dirty="0">
                <a:solidFill>
                  <a:schemeClr val="tx1"/>
                </a:solidFill>
              </a:rPr>
              <a:t> </a:t>
            </a:r>
            <a:r>
              <a:rPr lang="en-US" sz="3400" dirty="0" err="1">
                <a:solidFill>
                  <a:schemeClr val="tx1"/>
                </a:solidFill>
              </a:rPr>
              <a:t>berlaku</a:t>
            </a:r>
            <a:r>
              <a:rPr lang="en-US" sz="3400" dirty="0">
                <a:solidFill>
                  <a:schemeClr val="tx1"/>
                </a:solidFill>
              </a:rPr>
              <a:t> </a:t>
            </a:r>
            <a:r>
              <a:rPr lang="en-US" sz="3400" dirty="0" err="1">
                <a:solidFill>
                  <a:schemeClr val="tx1"/>
                </a:solidFill>
              </a:rPr>
              <a:t>untuk</a:t>
            </a:r>
            <a:r>
              <a:rPr lang="en-US" sz="3400" dirty="0">
                <a:solidFill>
                  <a:schemeClr val="tx1"/>
                </a:solidFill>
              </a:rPr>
              <a:t> </a:t>
            </a:r>
            <a:r>
              <a:rPr lang="en-US" sz="3400" dirty="0" err="1">
                <a:solidFill>
                  <a:schemeClr val="tx1"/>
                </a:solidFill>
              </a:rPr>
              <a:t>nilai</a:t>
            </a:r>
            <a:r>
              <a:rPr lang="en-US" sz="3400" dirty="0">
                <a:solidFill>
                  <a:schemeClr val="tx1"/>
                </a:solidFill>
              </a:rPr>
              <a:t> rata-rata KPI </a:t>
            </a:r>
            <a:r>
              <a:rPr lang="en-US" sz="3400" dirty="0" err="1">
                <a:solidFill>
                  <a:schemeClr val="tx1"/>
                </a:solidFill>
              </a:rPr>
              <a:t>dibawah</a:t>
            </a:r>
            <a:r>
              <a:rPr lang="en-US" sz="3400" dirty="0">
                <a:solidFill>
                  <a:schemeClr val="tx1"/>
                </a:solidFill>
              </a:rPr>
              <a:t> 65 </a:t>
            </a:r>
            <a:r>
              <a:rPr lang="en-US" sz="3400" dirty="0" smtClean="0">
                <a:solidFill>
                  <a:schemeClr val="tx1"/>
                </a:solidFill>
              </a:rPr>
              <a:t/>
            </a:r>
            <a:br>
              <a:rPr lang="en-US" sz="3400" dirty="0" smtClean="0">
                <a:solidFill>
                  <a:schemeClr val="tx1"/>
                </a:solidFill>
              </a:rPr>
            </a:br>
            <a:r>
              <a:rPr lang="en-US" sz="3400" dirty="0" smtClean="0">
                <a:solidFill>
                  <a:schemeClr val="tx1"/>
                </a:solidFill>
              </a:rPr>
              <a:t>( </a:t>
            </a:r>
            <a:r>
              <a:rPr lang="en-US" sz="3400" dirty="0" err="1" smtClean="0">
                <a:solidFill>
                  <a:schemeClr val="tx1"/>
                </a:solidFill>
              </a:rPr>
              <a:t>warna</a:t>
            </a:r>
            <a:r>
              <a:rPr lang="en-US" sz="3400" dirty="0" smtClean="0">
                <a:solidFill>
                  <a:schemeClr val="tx1"/>
                </a:solidFill>
              </a:rPr>
              <a:t> </a:t>
            </a:r>
            <a:r>
              <a:rPr lang="en-US" sz="3400" dirty="0" err="1">
                <a:solidFill>
                  <a:schemeClr val="tx1"/>
                </a:solidFill>
              </a:rPr>
              <a:t>merah</a:t>
            </a:r>
            <a:r>
              <a:rPr lang="en-US" sz="3400" dirty="0">
                <a:solidFill>
                  <a:schemeClr val="tx1"/>
                </a:solidFill>
              </a:rPr>
              <a:t> &amp; </a:t>
            </a:r>
            <a:r>
              <a:rPr lang="en-US" sz="3400" dirty="0" err="1" smtClean="0">
                <a:solidFill>
                  <a:schemeClr val="tx1"/>
                </a:solidFill>
              </a:rPr>
              <a:t>hitam</a:t>
            </a:r>
            <a:r>
              <a:rPr lang="en-US" sz="3400" dirty="0" smtClean="0">
                <a:solidFill>
                  <a:schemeClr val="tx1"/>
                </a:solidFill>
              </a:rPr>
              <a:t> )   </a:t>
            </a:r>
            <a:endParaRPr lang="en-US" sz="3400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r>
              <a:rPr lang="en-US" sz="3400" dirty="0">
                <a:solidFill>
                  <a:srgbClr val="FF0000"/>
                </a:solidFill>
              </a:rPr>
              <a:t>Bottom 10 : </a:t>
            </a:r>
            <a:r>
              <a:rPr lang="en-US" sz="3400" dirty="0" err="1">
                <a:solidFill>
                  <a:srgbClr val="FF0000"/>
                </a:solidFill>
              </a:rPr>
              <a:t>Presentasi</a:t>
            </a:r>
            <a:r>
              <a:rPr lang="en-US" sz="3400" dirty="0">
                <a:solidFill>
                  <a:srgbClr val="FF0000"/>
                </a:solidFill>
              </a:rPr>
              <a:t> </a:t>
            </a:r>
            <a:r>
              <a:rPr lang="en-US" sz="3400" dirty="0" err="1">
                <a:solidFill>
                  <a:srgbClr val="FF0000"/>
                </a:solidFill>
              </a:rPr>
              <a:t>ke</a:t>
            </a:r>
            <a:r>
              <a:rPr lang="en-US" sz="3400" dirty="0">
                <a:solidFill>
                  <a:srgbClr val="FF0000"/>
                </a:solidFill>
              </a:rPr>
              <a:t> </a:t>
            </a:r>
            <a:r>
              <a:rPr lang="en-US" sz="3400" dirty="0" err="1">
                <a:solidFill>
                  <a:srgbClr val="FF0000"/>
                </a:solidFill>
              </a:rPr>
              <a:t>Koordinator</a:t>
            </a:r>
            <a:endParaRPr lang="en-US" sz="3400" dirty="0">
              <a:solidFill>
                <a:srgbClr val="FF0000"/>
              </a:solidFill>
            </a:endParaRPr>
          </a:p>
          <a:p>
            <a:pPr>
              <a:buFontTx/>
              <a:buChar char="-"/>
            </a:pPr>
            <a:r>
              <a:rPr lang="en-US" sz="3400" dirty="0">
                <a:solidFill>
                  <a:srgbClr val="FF0000"/>
                </a:solidFill>
              </a:rPr>
              <a:t>Bottom 3 : </a:t>
            </a:r>
            <a:r>
              <a:rPr lang="en-US" sz="3400" dirty="0" err="1">
                <a:solidFill>
                  <a:srgbClr val="FF0000"/>
                </a:solidFill>
              </a:rPr>
              <a:t>Presentasi</a:t>
            </a:r>
            <a:r>
              <a:rPr lang="en-US" sz="3400" dirty="0">
                <a:solidFill>
                  <a:srgbClr val="FF0000"/>
                </a:solidFill>
              </a:rPr>
              <a:t> </a:t>
            </a:r>
            <a:r>
              <a:rPr lang="en-US" sz="3400" dirty="0" err="1">
                <a:solidFill>
                  <a:srgbClr val="FF0000"/>
                </a:solidFill>
              </a:rPr>
              <a:t>ke</a:t>
            </a:r>
            <a:r>
              <a:rPr lang="en-US" sz="3400" dirty="0">
                <a:solidFill>
                  <a:srgbClr val="FF0000"/>
                </a:solidFill>
              </a:rPr>
              <a:t> </a:t>
            </a:r>
            <a:r>
              <a:rPr lang="en-US" sz="3400" dirty="0" err="1">
                <a:solidFill>
                  <a:srgbClr val="FF0000"/>
                </a:solidFill>
              </a:rPr>
              <a:t>Direksi</a:t>
            </a:r>
            <a:endParaRPr lang="en-US" sz="3400" dirty="0">
              <a:solidFill>
                <a:srgbClr val="FF0000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2440159" y="2603747"/>
            <a:ext cx="6739597" cy="171236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1"/>
            <a:r>
              <a:rPr lang="en-US" dirty="0" err="1" smtClean="0">
                <a:solidFill>
                  <a:schemeClr val="tx1"/>
                </a:solidFill>
              </a:rPr>
              <a:t>Sebagai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contoh</a:t>
            </a:r>
            <a:r>
              <a:rPr lang="en-US" dirty="0" smtClean="0">
                <a:solidFill>
                  <a:schemeClr val="tx1"/>
                </a:solidFill>
              </a:rPr>
              <a:t> :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 err="1">
                <a:solidFill>
                  <a:schemeClr val="tx1"/>
                </a:solidFill>
              </a:rPr>
              <a:t>nilai</a:t>
            </a:r>
            <a:r>
              <a:rPr lang="en-US" dirty="0">
                <a:solidFill>
                  <a:schemeClr val="tx1"/>
                </a:solidFill>
              </a:rPr>
              <a:t> rata-rata KPI </a:t>
            </a:r>
            <a:r>
              <a:rPr lang="en-US" dirty="0" err="1">
                <a:solidFill>
                  <a:schemeClr val="tx1"/>
                </a:solidFill>
              </a:rPr>
              <a:t>selama</a:t>
            </a:r>
            <a:r>
              <a:rPr lang="en-US" dirty="0">
                <a:solidFill>
                  <a:schemeClr val="tx1"/>
                </a:solidFill>
              </a:rPr>
              <a:t> 1 </a:t>
            </a:r>
            <a:r>
              <a:rPr lang="en-US" dirty="0" err="1">
                <a:solidFill>
                  <a:schemeClr val="tx1"/>
                </a:solidFill>
              </a:rPr>
              <a:t>tahun</a:t>
            </a:r>
            <a:r>
              <a:rPr lang="en-US" dirty="0">
                <a:solidFill>
                  <a:schemeClr val="tx1"/>
                </a:solidFill>
              </a:rPr>
              <a:t> = 89</a:t>
            </a:r>
          </a:p>
          <a:p>
            <a:pPr lvl="1"/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 err="1">
                <a:solidFill>
                  <a:schemeClr val="tx1"/>
                </a:solidFill>
              </a:rPr>
              <a:t>Maka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perhitungan</a:t>
            </a:r>
            <a:r>
              <a:rPr lang="en-US" dirty="0">
                <a:solidFill>
                  <a:schemeClr val="tx1"/>
                </a:solidFill>
              </a:rPr>
              <a:t> =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89/100 * 1.000.000 = 890.000</a:t>
            </a:r>
          </a:p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078245" y="5526869"/>
            <a:ext cx="618979" cy="22508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829416" y="5526868"/>
            <a:ext cx="618979" cy="22508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592925" y="5852159"/>
            <a:ext cx="8911687" cy="3777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915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100024"/>
            <a:ext cx="12192000" cy="1280890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PENGENALAN AWAL APLIKASI</a:t>
            </a:r>
            <a:endParaRPr 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372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8186" y="362686"/>
            <a:ext cx="8911687" cy="1280890"/>
          </a:xfrm>
        </p:spPr>
        <p:txBody>
          <a:bodyPr/>
          <a:lstStyle/>
          <a:p>
            <a:r>
              <a:rPr lang="en-US" dirty="0" err="1" smtClean="0"/>
              <a:t>Tampilan</a:t>
            </a:r>
            <a:r>
              <a:rPr lang="en-US" dirty="0" smtClean="0"/>
              <a:t> </a:t>
            </a:r>
            <a:r>
              <a:rPr lang="en-US" dirty="0" err="1" smtClean="0"/>
              <a:t>Antarmuka</a:t>
            </a:r>
            <a:r>
              <a:rPr lang="en-US" dirty="0" smtClean="0"/>
              <a:t> </a:t>
            </a:r>
            <a:r>
              <a:rPr lang="en-US" dirty="0" err="1" smtClean="0"/>
              <a:t>Awal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392" y="1153551"/>
            <a:ext cx="10245315" cy="554267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555984" y="3346938"/>
            <a:ext cx="2461847" cy="54864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Form Login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555983" y="4239063"/>
            <a:ext cx="2461847" cy="54864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Button Sign In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555983" y="5108916"/>
            <a:ext cx="2461847" cy="54864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Link </a:t>
            </a:r>
            <a:r>
              <a:rPr lang="en-US" dirty="0" err="1" smtClean="0"/>
              <a:t>Ganti</a:t>
            </a:r>
            <a:r>
              <a:rPr lang="en-US" dirty="0" smtClean="0"/>
              <a:t> Pass</a:t>
            </a:r>
            <a:endParaRPr lang="en-US" dirty="0"/>
          </a:p>
        </p:txBody>
      </p:sp>
      <p:cxnSp>
        <p:nvCxnSpPr>
          <p:cNvPr id="10" name="Straight Connector 9"/>
          <p:cNvCxnSpPr>
            <a:endCxn id="5" idx="1"/>
          </p:cNvCxnSpPr>
          <p:nvPr/>
        </p:nvCxnSpPr>
        <p:spPr>
          <a:xfrm flipV="1">
            <a:off x="7934178" y="3621258"/>
            <a:ext cx="621806" cy="892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6984057" y="4286176"/>
            <a:ext cx="95012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6984056" y="5212300"/>
            <a:ext cx="95012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934177" y="4286176"/>
            <a:ext cx="1" cy="92612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7666892" y="4614204"/>
            <a:ext cx="1026942" cy="9865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7343335" y="5458266"/>
            <a:ext cx="1350499" cy="45295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7526215" y="5458266"/>
            <a:ext cx="186120" cy="21425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7250275" y="5788915"/>
            <a:ext cx="186120" cy="21425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689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100024"/>
            <a:ext cx="12192000" cy="1280890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FUNGSI DEPARTEMEN</a:t>
            </a:r>
            <a:endParaRPr 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1304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Fungsi</a:t>
            </a:r>
            <a:r>
              <a:rPr lang="en-US" dirty="0" smtClean="0"/>
              <a:t> </a:t>
            </a:r>
            <a:r>
              <a:rPr lang="en-US" dirty="0" err="1" smtClean="0"/>
              <a:t>Departemen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540" y="2121977"/>
            <a:ext cx="1350243" cy="3778250"/>
          </a:xfrm>
        </p:spPr>
      </p:pic>
      <p:sp>
        <p:nvSpPr>
          <p:cNvPr id="5" name="Oval 4"/>
          <p:cNvSpPr/>
          <p:nvPr/>
        </p:nvSpPr>
        <p:spPr>
          <a:xfrm>
            <a:off x="4600990" y="2905858"/>
            <a:ext cx="4192172" cy="91615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(2) </a:t>
            </a:r>
            <a:r>
              <a:rPr lang="en-US" dirty="0" err="1" smtClean="0"/>
              <a:t>Mengelola</a:t>
            </a:r>
            <a:r>
              <a:rPr lang="en-US" dirty="0" smtClean="0"/>
              <a:t> Improvement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4600990" y="4147818"/>
            <a:ext cx="4192172" cy="91615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(3) </a:t>
            </a:r>
            <a:r>
              <a:rPr lang="en-US" dirty="0" err="1" smtClean="0"/>
              <a:t>Mengelola</a:t>
            </a:r>
            <a:r>
              <a:rPr lang="en-US" dirty="0" smtClean="0"/>
              <a:t> </a:t>
            </a:r>
            <a:r>
              <a:rPr lang="en-US" dirty="0" err="1" smtClean="0"/>
              <a:t>Realisasi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600990" y="5389778"/>
            <a:ext cx="4192172" cy="91615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(4) </a:t>
            </a:r>
            <a:r>
              <a:rPr lang="en-US" dirty="0" smtClean="0"/>
              <a:t>Logout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4600990" y="1663898"/>
            <a:ext cx="4192172" cy="91615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(1) </a:t>
            </a:r>
            <a:r>
              <a:rPr lang="en-US" dirty="0" smtClean="0"/>
              <a:t>Login</a:t>
            </a:r>
          </a:p>
          <a:p>
            <a:pPr algn="ctr"/>
            <a:endParaRPr lang="en-US" dirty="0"/>
          </a:p>
        </p:txBody>
      </p:sp>
      <p:cxnSp>
        <p:nvCxnSpPr>
          <p:cNvPr id="10" name="Straight Connector 9"/>
          <p:cNvCxnSpPr>
            <a:endCxn id="8" idx="2"/>
          </p:cNvCxnSpPr>
          <p:nvPr/>
        </p:nvCxnSpPr>
        <p:spPr>
          <a:xfrm flipV="1">
            <a:off x="3404382" y="2121978"/>
            <a:ext cx="1196608" cy="12419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endCxn id="5" idx="2"/>
          </p:cNvCxnSpPr>
          <p:nvPr/>
        </p:nvCxnSpPr>
        <p:spPr>
          <a:xfrm>
            <a:off x="3404382" y="3363937"/>
            <a:ext cx="1196608" cy="1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6" idx="2"/>
          </p:cNvCxnSpPr>
          <p:nvPr/>
        </p:nvCxnSpPr>
        <p:spPr>
          <a:xfrm>
            <a:off x="3404382" y="3363937"/>
            <a:ext cx="1196608" cy="1241961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endCxn id="7" idx="2"/>
          </p:cNvCxnSpPr>
          <p:nvPr/>
        </p:nvCxnSpPr>
        <p:spPr>
          <a:xfrm>
            <a:off x="3404382" y="3363936"/>
            <a:ext cx="1196608" cy="2483922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183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387</TotalTime>
  <Words>681</Words>
  <Application>Microsoft Office PowerPoint</Application>
  <PresentationFormat>Widescreen</PresentationFormat>
  <Paragraphs>216</Paragraphs>
  <Slides>32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Century Gothic</vt:lpstr>
      <vt:lpstr>Wingdings 3</vt:lpstr>
      <vt:lpstr>Wisp</vt:lpstr>
      <vt:lpstr>Sistem Informasi Improvement Planning</vt:lpstr>
      <vt:lpstr>LATAR BELAKANG</vt:lpstr>
      <vt:lpstr>SISTEM BARU PENENTUAN JUARA KPI AWARD 2017</vt:lpstr>
      <vt:lpstr>REWARD KPI AWARD 2017</vt:lpstr>
      <vt:lpstr>Reward KPI tahun 2017</vt:lpstr>
      <vt:lpstr>PENGENALAN AWAL APLIKASI</vt:lpstr>
      <vt:lpstr>Tampilan Antarmuka Awal</vt:lpstr>
      <vt:lpstr>FUNGSI DEPARTEMEN</vt:lpstr>
      <vt:lpstr>Fungsi Departemen</vt:lpstr>
      <vt:lpstr>Mengelola Improvement </vt:lpstr>
      <vt:lpstr>Mengelola Improvement </vt:lpstr>
      <vt:lpstr>1. Melihat Rencana Improvement </vt:lpstr>
      <vt:lpstr>2. Menginput Rencana Improvement</vt:lpstr>
      <vt:lpstr>3. Mengedit Rencana Improvement</vt:lpstr>
      <vt:lpstr>4. Menghapus Rencana Improvement</vt:lpstr>
      <vt:lpstr>Mengelola Realisasi</vt:lpstr>
      <vt:lpstr>Mengelola Realisasi</vt:lpstr>
      <vt:lpstr>1. Menginput Kendala (INPUT) </vt:lpstr>
      <vt:lpstr>2. Mengedit Kendala (EDIT)  </vt:lpstr>
      <vt:lpstr>3. Menghapus Kendala (DELETE)  </vt:lpstr>
      <vt:lpstr>4. Melihat Kendala </vt:lpstr>
      <vt:lpstr>5. Melihat Improvement Tahun Lalu (Realisasi) </vt:lpstr>
      <vt:lpstr>FUNGSI DIVISI</vt:lpstr>
      <vt:lpstr>Fungsi Divisi</vt:lpstr>
      <vt:lpstr>Scoring Improvement Planning </vt:lpstr>
      <vt:lpstr>Scoring Improvement Planning</vt:lpstr>
      <vt:lpstr>Melihat Rencana Improvement tiap departemen</vt:lpstr>
      <vt:lpstr>2. Menginput Planning Score (INPUT)</vt:lpstr>
      <vt:lpstr>3. Mengedit Planning Score (EDIT) </vt:lpstr>
      <vt:lpstr>4. Menghapus Planning Score (DELETE) </vt:lpstr>
      <vt:lpstr>Scoring Realisasi </vt:lpstr>
      <vt:lpstr>Manage Progress Departemen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 Informasi Improvement Planning</dc:title>
  <dc:creator>DICHA-KPI</dc:creator>
  <cp:lastModifiedBy>DICHA-KPI</cp:lastModifiedBy>
  <cp:revision>32</cp:revision>
  <dcterms:created xsi:type="dcterms:W3CDTF">2017-06-20T02:56:53Z</dcterms:created>
  <dcterms:modified xsi:type="dcterms:W3CDTF">2017-07-13T23:59:14Z</dcterms:modified>
</cp:coreProperties>
</file>

<file path=docProps/thumbnail.jpeg>
</file>